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354" r:id="rId5"/>
    <p:sldId id="355" r:id="rId6"/>
    <p:sldId id="393" r:id="rId7"/>
    <p:sldId id="392" r:id="rId8"/>
    <p:sldId id="404" r:id="rId9"/>
    <p:sldId id="395" r:id="rId10"/>
    <p:sldId id="394" r:id="rId11"/>
    <p:sldId id="403" r:id="rId12"/>
    <p:sldId id="408" r:id="rId13"/>
    <p:sldId id="409" r:id="rId14"/>
    <p:sldId id="407" r:id="rId15"/>
    <p:sldId id="406" r:id="rId16"/>
    <p:sldId id="410" r:id="rId17"/>
    <p:sldId id="411" r:id="rId18"/>
    <p:sldId id="396" r:id="rId19"/>
    <p:sldId id="397" r:id="rId20"/>
    <p:sldId id="398" r:id="rId21"/>
    <p:sldId id="399" r:id="rId22"/>
    <p:sldId id="400" r:id="rId23"/>
    <p:sldId id="405" r:id="rId24"/>
    <p:sldId id="413" r:id="rId25"/>
    <p:sldId id="412" r:id="rId26"/>
    <p:sldId id="401" r:id="rId27"/>
  </p:sldIdLst>
  <p:sldSz cx="9144000" cy="6858000" type="screen4x3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 userDrawn="1">
          <p15:clr>
            <a:srgbClr val="A4A3A4"/>
          </p15:clr>
        </p15:guide>
        <p15:guide id="2" pos="221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gela Nassari" initials="AN" lastIdx="1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1E0F"/>
    <a:srgbClr val="8B0B04"/>
    <a:srgbClr val="C02000"/>
    <a:srgbClr val="CC0000"/>
    <a:srgbClr val="FF9999"/>
    <a:srgbClr val="FF5050"/>
    <a:srgbClr val="FF7C80"/>
    <a:srgbClr val="FFCCCC"/>
    <a:srgbClr val="CCFFC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81" autoAdjust="0"/>
    <p:restoredTop sz="94384" autoAdjust="0"/>
  </p:normalViewPr>
  <p:slideViewPr>
    <p:cSldViewPr>
      <p:cViewPr varScale="1">
        <p:scale>
          <a:sx n="80" d="100"/>
          <a:sy n="80" d="100"/>
        </p:scale>
        <p:origin x="71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49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2736" y="84"/>
      </p:cViewPr>
      <p:guideLst>
        <p:guide orient="horz" pos="2932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44824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08" tIns="46654" rIns="93308" bIns="4665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3" y="0"/>
            <a:ext cx="3043343" cy="465455"/>
          </a:xfrm>
          <a:prstGeom prst="rect">
            <a:avLst/>
          </a:prstGeom>
        </p:spPr>
        <p:txBody>
          <a:bodyPr vert="horz" lIns="93308" tIns="46654" rIns="93308" bIns="46654" rtlCol="0"/>
          <a:lstStyle>
            <a:lvl1pPr algn="r">
              <a:defRPr sz="1200"/>
            </a:lvl1pPr>
          </a:lstStyle>
          <a:p>
            <a:fld id="{FB43D88E-3F6A-468C-8898-3D34A001C10D}" type="datetimeFigureOut">
              <a:rPr lang="en-US" smtClean="0"/>
              <a:pPr/>
              <a:t>3/25/2020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08" tIns="46654" rIns="93308" bIns="4665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4"/>
            <a:ext cx="5618480" cy="4189095"/>
          </a:xfrm>
          <a:prstGeom prst="rect">
            <a:avLst/>
          </a:prstGeom>
        </p:spPr>
        <p:txBody>
          <a:bodyPr vert="horz" lIns="93308" tIns="46654" rIns="93308" bIns="4665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1"/>
            <a:ext cx="3043343" cy="465455"/>
          </a:xfrm>
          <a:prstGeom prst="rect">
            <a:avLst/>
          </a:prstGeom>
        </p:spPr>
        <p:txBody>
          <a:bodyPr vert="horz" lIns="93308" tIns="46654" rIns="93308" bIns="4665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3" y="8842031"/>
            <a:ext cx="3043343" cy="465455"/>
          </a:xfrm>
          <a:prstGeom prst="rect">
            <a:avLst/>
          </a:prstGeom>
        </p:spPr>
        <p:txBody>
          <a:bodyPr vert="horz" lIns="93308" tIns="46654" rIns="93308" bIns="46654" rtlCol="0" anchor="b"/>
          <a:lstStyle>
            <a:lvl1pPr algn="r">
              <a:defRPr sz="1200"/>
            </a:lvl1pPr>
          </a:lstStyle>
          <a:p>
            <a:fld id="{5444A5C7-04D8-4799-B2C4-55391F2845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995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4A5C7-04D8-4799-B2C4-55391F2845B7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5403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4A5C7-04D8-4799-B2C4-55391F2845B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607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4A5C7-04D8-4799-B2C4-55391F2845B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78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4A5C7-04D8-4799-B2C4-55391F2845B7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880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4A5C7-04D8-4799-B2C4-55391F2845B7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896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4A5C7-04D8-4799-B2C4-55391F2845B7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0127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4A5C7-04D8-4799-B2C4-55391F2845B7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082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4A5C7-04D8-4799-B2C4-55391F2845B7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244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4A5C7-04D8-4799-B2C4-55391F2845B7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5546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4A5C7-04D8-4799-B2C4-55391F2845B7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5174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4A5C7-04D8-4799-B2C4-55391F2845B7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08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4A5C7-04D8-4799-B2C4-55391F2845B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2502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4A5C7-04D8-4799-B2C4-55391F2845B7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668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4A5C7-04D8-4799-B2C4-55391F2845B7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5147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4A5C7-04D8-4799-B2C4-55391F2845B7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8878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4A5C7-04D8-4799-B2C4-55391F2845B7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146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4A5C7-04D8-4799-B2C4-55391F2845B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302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4A5C7-04D8-4799-B2C4-55391F2845B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293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4A5C7-04D8-4799-B2C4-55391F2845B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07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4A5C7-04D8-4799-B2C4-55391F2845B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004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4A5C7-04D8-4799-B2C4-55391F2845B7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432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4A5C7-04D8-4799-B2C4-55391F2845B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860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4A5C7-04D8-4799-B2C4-55391F2845B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165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 txBox="1">
            <a:spLocks/>
          </p:cNvSpPr>
          <p:nvPr userDrawn="1"/>
        </p:nvSpPr>
        <p:spPr>
          <a:xfrm>
            <a:off x="457200" y="6356350"/>
            <a:ext cx="838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001000" algn="l"/>
              </a:tabLst>
              <a:defRPr/>
            </a:pP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Proprietary and confidential.  Do not copy or distribute without permission from OATI.  ©2015 Open Access Technology International, Inc.	</a:t>
            </a: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200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 </a:t>
            </a:r>
            <a:fld id="{1CD61328-9DA1-4C9A-81A1-C8F03E22FFDE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C0200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8001000" algn="l"/>
                </a:tabLst>
                <a:defRPr/>
              </a:pPr>
              <a:t>‹#›</a:t>
            </a:fld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 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58700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22594" y="1981200"/>
            <a:ext cx="5692806" cy="9144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1"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39310" y="2895600"/>
            <a:ext cx="5029200" cy="83820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C02000"/>
                </a:solidFill>
                <a:latin typeface="Trebuchet MS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Full Name, Title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895600" y="4876800"/>
            <a:ext cx="2514600" cy="669925"/>
          </a:xfrm>
          <a:prstGeom prst="rect">
            <a:avLst/>
          </a:prstGeom>
        </p:spPr>
        <p:txBody>
          <a:bodyPr/>
          <a:lstStyle>
            <a:lvl1pPr algn="l">
              <a:defRPr sz="1600"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dirty="0" smtClean="0"/>
              <a:t>VENUE/CITY, STATE</a:t>
            </a:r>
          </a:p>
          <a:p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4601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 txBox="1">
            <a:spLocks/>
          </p:cNvSpPr>
          <p:nvPr userDrawn="1"/>
        </p:nvSpPr>
        <p:spPr>
          <a:xfrm>
            <a:off x="457200" y="6356350"/>
            <a:ext cx="838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001000" algn="l"/>
              </a:tabLst>
              <a:defRPr/>
            </a:pP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Proprietary and confidential.  Do not copy or distribute without permission from OATI.  ©2015 Open Access Technology International, Inc.	</a:t>
            </a: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2000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 </a:t>
            </a:r>
            <a:fld id="{1CD61328-9DA1-4C9A-81A1-C8F03E22FFDE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C02000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8001000" algn="l"/>
                </a:tabLst>
                <a:defRPr/>
              </a:pPr>
              <a:t>‹#›</a:t>
            </a:fld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 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76200"/>
            <a:ext cx="1524317" cy="91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700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457200" y="6356350"/>
            <a:ext cx="838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001000" algn="l"/>
              </a:tabLst>
              <a:defRPr/>
            </a:pP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Proprietary and confidential.  Do not copy or distribute without permission from OATI.  ©2015 Open Access Technology International, Inc.	</a:t>
            </a: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2000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 </a:t>
            </a:r>
            <a:fld id="{1CD61328-9DA1-4C9A-81A1-C8F03E22FFDE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C02000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8001000" algn="l"/>
                </a:tabLst>
                <a:defRPr/>
              </a:pPr>
              <a:t>‹#›</a:t>
            </a:fld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 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48600" y="76200"/>
            <a:ext cx="1524132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199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ullets Side by S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152400"/>
            <a:ext cx="7239000" cy="7921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lang="en-US" sz="3000" b="0" i="0" kern="1200" dirty="0">
                <a:solidFill>
                  <a:srgbClr val="C02000"/>
                </a:solidFill>
                <a:latin typeface="Trebuchet MS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457200" y="6356350"/>
            <a:ext cx="838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001000" algn="l"/>
              </a:tabLst>
              <a:defRPr/>
            </a:pP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Proprietary and confidential.  Do not copy or distribute without permission from OATI.  ©2015 Open Access Technology International, Inc.	</a:t>
            </a: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2000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 </a:t>
            </a:r>
            <a:fld id="{1CD61328-9DA1-4C9A-81A1-C8F03E22FFDE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C02000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8001000" algn="l"/>
                </a:tabLst>
                <a:defRPr/>
              </a:pPr>
              <a:t>‹#›</a:t>
            </a:fld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 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1371600" y="1219200"/>
            <a:ext cx="35814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kern="1200" dirty="0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1pPr>
            <a:lvl2pPr>
              <a:defRPr lang="en-US" sz="2200" i="1" kern="1200" dirty="0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3pPr>
            <a:lvl4pPr>
              <a:defRPr lang="en-US" sz="1800" i="1" kern="1200" dirty="0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4pPr>
            <a:lvl5pPr>
              <a:defRPr lang="en-US" sz="1800" kern="1200" dirty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5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en-US" dirty="0" smtClean="0"/>
              <a:t>Click to edit Master text styles</a:t>
            </a:r>
          </a:p>
          <a:p>
            <a:pPr marL="742950" lvl="1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</a:pPr>
            <a:r>
              <a:rPr lang="en-US" dirty="0" smtClean="0"/>
              <a:t>Second level</a:t>
            </a:r>
          </a:p>
          <a:p>
            <a:pPr marL="1143000" lvl="2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600200" lvl="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</a:pPr>
            <a:r>
              <a:rPr lang="en-US" dirty="0" smtClean="0"/>
              <a:t>Fourth level</a:t>
            </a:r>
          </a:p>
          <a:p>
            <a:pPr marL="2057400" lvl="4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</a:pPr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2"/>
          </p:nvPr>
        </p:nvSpPr>
        <p:spPr>
          <a:xfrm>
            <a:off x="5105400" y="1219200"/>
            <a:ext cx="35814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kern="1200" dirty="0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1pPr>
            <a:lvl2pPr>
              <a:defRPr lang="en-US" sz="2200" i="1" kern="1200" dirty="0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3pPr>
            <a:lvl4pPr>
              <a:defRPr lang="en-US" sz="1800" i="1" kern="1200" dirty="0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4pPr>
            <a:lvl5pPr>
              <a:defRPr lang="en-US" sz="1800" kern="1200" dirty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5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en-US" dirty="0" smtClean="0"/>
              <a:t>Click to edit Master text styles</a:t>
            </a:r>
          </a:p>
          <a:p>
            <a:pPr marL="742950" lvl="1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</a:pPr>
            <a:r>
              <a:rPr lang="en-US" dirty="0" smtClean="0"/>
              <a:t>Second level</a:t>
            </a:r>
          </a:p>
          <a:p>
            <a:pPr marL="1143000" lvl="2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600200" lvl="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</a:pPr>
            <a:r>
              <a:rPr lang="en-US" dirty="0" smtClean="0"/>
              <a:t>Fourth level</a:t>
            </a:r>
          </a:p>
          <a:p>
            <a:pPr marL="2057400" lvl="4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99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22594" y="3352800"/>
            <a:ext cx="5997606" cy="17526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Trebuchet MS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name@email.com </a:t>
            </a:r>
          </a:p>
          <a:p>
            <a:r>
              <a:rPr lang="en-US" dirty="0" smtClean="0"/>
              <a:t>Phone number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200400" y="2133600"/>
            <a:ext cx="38100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>
                <a:solidFill>
                  <a:srgbClr val="C00000"/>
                </a:solidFill>
                <a:latin typeface="Trebuchet MS" pitchFamily="34" charset="0"/>
              </a:defRPr>
            </a:lvl1pPr>
          </a:lstStyle>
          <a:p>
            <a:r>
              <a:rPr lang="en-US" b="1" dirty="0" smtClean="0"/>
              <a:t>Thank You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73611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239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457200" y="6356350"/>
            <a:ext cx="822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800" dirty="0" smtClean="0">
                <a:solidFill>
                  <a:schemeClr val="tx1"/>
                </a:solidFill>
                <a:latin typeface="Trebuchet MS" pitchFamily="34" charset="0"/>
              </a:rPr>
              <a:t>Proprietary and confidential.  Do not copy or distribute without permission from OATI.  ©2015 Open Access Technology International, Inc.</a:t>
            </a:r>
            <a:r>
              <a:rPr lang="en-US" dirty="0" smtClean="0">
                <a:solidFill>
                  <a:schemeClr val="tx1"/>
                </a:solidFill>
              </a:rPr>
              <a:t>	</a:t>
            </a:r>
            <a:r>
              <a:rPr lang="en-US" dirty="0" smtClean="0">
                <a:solidFill>
                  <a:srgbClr val="C02000"/>
                </a:solidFill>
              </a:rPr>
              <a:t>                                         </a:t>
            </a:r>
            <a:fld id="{1CD61328-9DA1-4C9A-81A1-C8F03E22FFDE}" type="slidenum">
              <a:rPr lang="en-US" smtClean="0">
                <a:solidFill>
                  <a:srgbClr val="C02000"/>
                </a:solidFill>
              </a:rPr>
              <a:pPr/>
              <a:t>‹#›</a:t>
            </a:fld>
            <a:r>
              <a:rPr lang="en-US" dirty="0" smtClean="0">
                <a:solidFill>
                  <a:schemeClr val="tx1"/>
                </a:solidFill>
              </a:rPr>
              <a:t> </a:t>
            </a:r>
          </a:p>
          <a:p>
            <a:endParaRPr lang="en-US" dirty="0"/>
          </a:p>
        </p:txBody>
      </p:sp>
      <p:sp>
        <p:nvSpPr>
          <p:cNvPr id="15" name="Title Placeholder 6"/>
          <p:cNvSpPr txBox="1">
            <a:spLocks/>
          </p:cNvSpPr>
          <p:nvPr/>
        </p:nvSpPr>
        <p:spPr>
          <a:xfrm>
            <a:off x="0" y="304800"/>
            <a:ext cx="1600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 smtClean="0">
              <a:ln>
                <a:noFill/>
              </a:ln>
              <a:solidFill>
                <a:srgbClr val="C02000"/>
              </a:solidFill>
              <a:effectLst/>
              <a:uLnTx/>
              <a:uFillTx/>
              <a:latin typeface="Trebuchet MS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80549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49" r:id="rId2"/>
    <p:sldLayoutId id="2147483654" r:id="rId3"/>
    <p:sldLayoutId id="2147483650" r:id="rId4"/>
    <p:sldLayoutId id="2147483657" r:id="rId5"/>
    <p:sldLayoutId id="2147483651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lang="en-US" sz="3000" b="0" i="0" kern="1200" dirty="0" smtClean="0">
          <a:solidFill>
            <a:srgbClr val="C02000"/>
          </a:solidFill>
          <a:latin typeface="Trebuchet MS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Trebuchet MS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lang="en-US" sz="2400" i="1" kern="1200" dirty="0" smtClean="0">
          <a:solidFill>
            <a:schemeClr val="tx1"/>
          </a:solidFill>
          <a:latin typeface="Trebuchet MS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Trebuchet MS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i="1" kern="1200">
          <a:solidFill>
            <a:schemeClr val="tx1"/>
          </a:solidFill>
          <a:latin typeface="Trebuchet MS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Trebuchet MS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image" Target="../media/image19.emf"/><Relationship Id="rId18" Type="http://schemas.openxmlformats.org/officeDocument/2006/relationships/image" Target="../media/image24.emf"/><Relationship Id="rId26" Type="http://schemas.openxmlformats.org/officeDocument/2006/relationships/image" Target="../media/image32.emf"/><Relationship Id="rId3" Type="http://schemas.openxmlformats.org/officeDocument/2006/relationships/image" Target="../media/image7.png"/><Relationship Id="rId21" Type="http://schemas.openxmlformats.org/officeDocument/2006/relationships/image" Target="../media/image27.emf"/><Relationship Id="rId7" Type="http://schemas.openxmlformats.org/officeDocument/2006/relationships/image" Target="../media/image13.emf"/><Relationship Id="rId12" Type="http://schemas.openxmlformats.org/officeDocument/2006/relationships/image" Target="../media/image18.emf"/><Relationship Id="rId17" Type="http://schemas.openxmlformats.org/officeDocument/2006/relationships/image" Target="../media/image23.emf"/><Relationship Id="rId25" Type="http://schemas.openxmlformats.org/officeDocument/2006/relationships/image" Target="../media/image31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2.emf"/><Relationship Id="rId20" Type="http://schemas.openxmlformats.org/officeDocument/2006/relationships/image" Target="../media/image26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emf"/><Relationship Id="rId11" Type="http://schemas.openxmlformats.org/officeDocument/2006/relationships/image" Target="../media/image17.emf"/><Relationship Id="rId24" Type="http://schemas.openxmlformats.org/officeDocument/2006/relationships/image" Target="../media/image30.emf"/><Relationship Id="rId5" Type="http://schemas.openxmlformats.org/officeDocument/2006/relationships/image" Target="../media/image11.emf"/><Relationship Id="rId15" Type="http://schemas.openxmlformats.org/officeDocument/2006/relationships/image" Target="../media/image21.emf"/><Relationship Id="rId23" Type="http://schemas.openxmlformats.org/officeDocument/2006/relationships/image" Target="../media/image29.emf"/><Relationship Id="rId10" Type="http://schemas.openxmlformats.org/officeDocument/2006/relationships/image" Target="../media/image16.emf"/><Relationship Id="rId19" Type="http://schemas.openxmlformats.org/officeDocument/2006/relationships/image" Target="../media/image25.emf"/><Relationship Id="rId4" Type="http://schemas.openxmlformats.org/officeDocument/2006/relationships/image" Target="../media/image10.emf"/><Relationship Id="rId9" Type="http://schemas.openxmlformats.org/officeDocument/2006/relationships/image" Target="../media/image15.emf"/><Relationship Id="rId14" Type="http://schemas.openxmlformats.org/officeDocument/2006/relationships/image" Target="../media/image20.emf"/><Relationship Id="rId22" Type="http://schemas.openxmlformats.org/officeDocument/2006/relationships/image" Target="../media/image2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B0B04"/>
                </a:solidFill>
              </a:rPr>
              <a:t>Gryphin Update</a:t>
            </a:r>
            <a:r>
              <a:rPr lang="en-US" dirty="0">
                <a:solidFill>
                  <a:srgbClr val="8B0B04"/>
                </a:solidFill>
              </a:rPr>
              <a:t/>
            </a:r>
            <a:br>
              <a:rPr lang="en-US" dirty="0">
                <a:solidFill>
                  <a:srgbClr val="8B0B04"/>
                </a:solidFill>
              </a:rPr>
            </a:br>
            <a:r>
              <a:rPr lang="en-US" dirty="0" smtClean="0">
                <a:solidFill>
                  <a:srgbClr val="8B0B04"/>
                </a:solidFill>
              </a:rPr>
              <a:t/>
            </a:r>
            <a:br>
              <a:rPr lang="en-US" dirty="0" smtClean="0">
                <a:solidFill>
                  <a:srgbClr val="8B0B04"/>
                </a:solidFill>
              </a:rPr>
            </a:br>
            <a:r>
              <a:rPr lang="en-US" dirty="0">
                <a:solidFill>
                  <a:srgbClr val="8B0B04"/>
                </a:solidFill>
              </a:rPr>
              <a:t/>
            </a:r>
            <a:br>
              <a:rPr lang="en-US" dirty="0">
                <a:solidFill>
                  <a:srgbClr val="8B0B04"/>
                </a:solidFill>
              </a:rPr>
            </a:br>
            <a:r>
              <a:rPr lang="en-US" dirty="0" smtClean="0">
                <a:solidFill>
                  <a:srgbClr val="8B0B04"/>
                </a:solidFill>
              </a:rPr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May 9, 2018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429000" y="5105400"/>
            <a:ext cx="50292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rgbClr val="C02000"/>
                </a:solidFill>
                <a:latin typeface="Trebuchet MS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2400" i="1" kern="1200">
                <a:solidFill>
                  <a:schemeClr val="tx1">
                    <a:tint val="75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>
                    <a:tint val="75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Gryphin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15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270379" y="149428"/>
            <a:ext cx="7848600" cy="5334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800" b="0" i="1">
                <a:solidFill>
                  <a:srgbClr val="C02000"/>
                </a:solidFill>
                <a:latin typeface="+mn-lt"/>
              </a:defRPr>
            </a:lvl1pPr>
          </a:lstStyle>
          <a:p>
            <a:pPr lvl="0">
              <a:spcBef>
                <a:spcPct val="0"/>
              </a:spcBef>
              <a:defRPr/>
            </a:pPr>
            <a:r>
              <a:rPr lang="en-US" sz="2800" i="0" dirty="0" smtClean="0">
                <a:solidFill>
                  <a:srgbClr val="8B0B04"/>
                </a:solidFill>
                <a:latin typeface="Trebuchet MS" pitchFamily="34" charset="0"/>
                <a:ea typeface="+mj-ea"/>
                <a:cs typeface="+mj-cs"/>
              </a:rPr>
              <a:t>Continuous Integration &amp; Deployment</a:t>
            </a:r>
            <a:endParaRPr lang="en-US" sz="2800" i="0" dirty="0">
              <a:solidFill>
                <a:srgbClr val="8B0B04"/>
              </a:solidFill>
              <a:latin typeface="Trebuchet MS" pitchFamily="34" charset="0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990600"/>
            <a:ext cx="8610600" cy="5410200"/>
          </a:xfrm>
          <a:prstGeom prst="rect">
            <a:avLst/>
          </a:prstGeom>
        </p:spPr>
        <p:txBody>
          <a:bodyPr/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endParaRPr lang="en-US" dirty="0" smtClean="0">
              <a:latin typeface="Trebuchet MS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200"/>
            <a:ext cx="9144000" cy="2886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147762"/>
            <a:ext cx="7543800" cy="517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270379" y="149428"/>
            <a:ext cx="7848600" cy="5334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800" b="0" i="1">
                <a:solidFill>
                  <a:srgbClr val="C02000"/>
                </a:solidFill>
                <a:latin typeface="+mn-lt"/>
              </a:defRPr>
            </a:lvl1pPr>
          </a:lstStyle>
          <a:p>
            <a:pPr lvl="0">
              <a:spcBef>
                <a:spcPct val="0"/>
              </a:spcBef>
              <a:defRPr/>
            </a:pPr>
            <a:r>
              <a:rPr lang="en-US" sz="3600" i="0" dirty="0" smtClean="0">
                <a:solidFill>
                  <a:srgbClr val="8B0B04"/>
                </a:solidFill>
                <a:latin typeface="Trebuchet MS" pitchFamily="34" charset="0"/>
                <a:ea typeface="+mj-ea"/>
                <a:cs typeface="+mj-cs"/>
              </a:rPr>
              <a:t>Code Coverage</a:t>
            </a:r>
            <a:endParaRPr lang="en-US" sz="3000" i="0" dirty="0">
              <a:solidFill>
                <a:srgbClr val="8B0B04"/>
              </a:solidFill>
              <a:latin typeface="Trebuchet MS" pitchFamily="34" charset="0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990600"/>
            <a:ext cx="8610600" cy="5410200"/>
          </a:xfrm>
          <a:prstGeom prst="rect">
            <a:avLst/>
          </a:prstGeom>
        </p:spPr>
        <p:txBody>
          <a:bodyPr/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endParaRPr lang="en-US" dirty="0" smtClean="0">
              <a:latin typeface="Trebuchet MS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200"/>
            <a:ext cx="9144000" cy="2886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2000" y="1143000"/>
            <a:ext cx="7543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Code </a:t>
            </a:r>
            <a:r>
              <a:rPr lang="en-US" sz="2000" dirty="0"/>
              <a:t>coverage is a measure used to describe the degree to which the source code of a program is executed when a particular test suite runs. 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 </a:t>
            </a:r>
            <a:r>
              <a:rPr lang="en-US" sz="2000" dirty="0"/>
              <a:t>program with high test coverage, measured as a percentage, has had more of its source code executed during testing, which suggests it has a lower chance of containing undetected software bugs compared to a program with low test coverage.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7201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270379" y="149428"/>
            <a:ext cx="7848600" cy="5334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800" b="0" i="1">
                <a:solidFill>
                  <a:srgbClr val="C02000"/>
                </a:solidFill>
                <a:latin typeface="+mn-lt"/>
              </a:defRPr>
            </a:lvl1pPr>
          </a:lstStyle>
          <a:p>
            <a:pPr lvl="0">
              <a:spcBef>
                <a:spcPct val="0"/>
              </a:spcBef>
              <a:defRPr/>
            </a:pPr>
            <a:r>
              <a:rPr lang="en-US" sz="3600" i="0" dirty="0" smtClean="0">
                <a:solidFill>
                  <a:srgbClr val="8B0B04"/>
                </a:solidFill>
                <a:latin typeface="Trebuchet MS" pitchFamily="34" charset="0"/>
                <a:ea typeface="+mj-ea"/>
                <a:cs typeface="+mj-cs"/>
              </a:rPr>
              <a:t>Code Coverage</a:t>
            </a:r>
            <a:endParaRPr lang="en-US" sz="3000" i="0" dirty="0">
              <a:solidFill>
                <a:srgbClr val="8B0B04"/>
              </a:solidFill>
              <a:latin typeface="Trebuchet MS" pitchFamily="34" charset="0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990600"/>
            <a:ext cx="8610600" cy="5410200"/>
          </a:xfrm>
          <a:prstGeom prst="rect">
            <a:avLst/>
          </a:prstGeom>
        </p:spPr>
        <p:txBody>
          <a:bodyPr/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endParaRPr lang="en-US" dirty="0" smtClean="0">
              <a:latin typeface="Trebuchet MS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200"/>
            <a:ext cx="9144000" cy="288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1" y="1126832"/>
            <a:ext cx="8372474" cy="527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49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270379" y="149428"/>
            <a:ext cx="7848600" cy="5334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800" b="0" i="1">
                <a:solidFill>
                  <a:srgbClr val="C02000"/>
                </a:solidFill>
                <a:latin typeface="+mn-lt"/>
              </a:defRPr>
            </a:lvl1pPr>
          </a:lstStyle>
          <a:p>
            <a:pPr lvl="0">
              <a:spcBef>
                <a:spcPct val="0"/>
              </a:spcBef>
              <a:defRPr/>
            </a:pPr>
            <a:r>
              <a:rPr lang="en-US" sz="3600" i="0" dirty="0" smtClean="0">
                <a:solidFill>
                  <a:srgbClr val="8B0B04"/>
                </a:solidFill>
                <a:latin typeface="Trebuchet MS" pitchFamily="34" charset="0"/>
                <a:ea typeface="+mj-ea"/>
                <a:cs typeface="+mj-cs"/>
              </a:rPr>
              <a:t>Monitoring &amp; Metrics</a:t>
            </a:r>
            <a:endParaRPr lang="en-US" sz="3000" i="0" dirty="0">
              <a:solidFill>
                <a:srgbClr val="8B0B04"/>
              </a:solidFill>
              <a:latin typeface="Trebuchet MS" pitchFamily="34" charset="0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990600"/>
            <a:ext cx="8610600" cy="5410200"/>
          </a:xfrm>
          <a:prstGeom prst="rect">
            <a:avLst/>
          </a:prstGeom>
        </p:spPr>
        <p:txBody>
          <a:bodyPr/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endParaRPr lang="en-US" dirty="0" smtClean="0">
              <a:latin typeface="Trebuchet MS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200"/>
            <a:ext cx="9144000" cy="2886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2000" y="1143000"/>
            <a:ext cx="7543800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Collect Metrics and monitor major Gryphin components</a:t>
            </a:r>
            <a:r>
              <a:rPr lang="en-US" sz="2800" dirty="0"/>
              <a:t> </a:t>
            </a:r>
            <a:r>
              <a:rPr lang="en-US" sz="2800" dirty="0" smtClean="0"/>
              <a:t>(configured for an initial set):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 smtClean="0"/>
              <a:t>RabbitMQ</a:t>
            </a:r>
            <a:endParaRPr lang="en-US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Kafka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Zookeeper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Mongo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Postgres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Influx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Gryphin Application metrics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Web servers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Linux Servers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This will be a continuous evolution, addition, </a:t>
            </a:r>
            <a:r>
              <a:rPr lang="en-US" sz="2800" dirty="0" smtClean="0"/>
              <a:t>and refinements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542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270379" y="149428"/>
            <a:ext cx="7848600" cy="5334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800" b="0" i="1">
                <a:solidFill>
                  <a:srgbClr val="C02000"/>
                </a:solidFill>
                <a:latin typeface="+mn-lt"/>
              </a:defRPr>
            </a:lvl1pPr>
          </a:lstStyle>
          <a:p>
            <a:pPr lvl="0">
              <a:spcBef>
                <a:spcPct val="0"/>
              </a:spcBef>
              <a:defRPr/>
            </a:pPr>
            <a:r>
              <a:rPr lang="en-US" sz="3600" i="0" dirty="0" smtClean="0">
                <a:solidFill>
                  <a:srgbClr val="8B0B04"/>
                </a:solidFill>
                <a:latin typeface="Trebuchet MS" pitchFamily="34" charset="0"/>
                <a:ea typeface="+mj-ea"/>
                <a:cs typeface="+mj-cs"/>
              </a:rPr>
              <a:t>Monitoring</a:t>
            </a:r>
            <a:endParaRPr lang="en-US" sz="3000" i="0" dirty="0">
              <a:solidFill>
                <a:srgbClr val="8B0B04"/>
              </a:solidFill>
              <a:latin typeface="Trebuchet MS" pitchFamily="34" charset="0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990600"/>
            <a:ext cx="8610600" cy="5410200"/>
          </a:xfrm>
          <a:prstGeom prst="rect">
            <a:avLst/>
          </a:prstGeom>
        </p:spPr>
        <p:txBody>
          <a:bodyPr/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endParaRPr lang="en-US" dirty="0" smtClean="0">
              <a:latin typeface="Trebuchet MS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200"/>
            <a:ext cx="9144000" cy="2886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587" y="1279232"/>
            <a:ext cx="7362825" cy="510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16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270379" y="149428"/>
            <a:ext cx="7848600" cy="5334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800" b="0" i="1">
                <a:solidFill>
                  <a:srgbClr val="C02000"/>
                </a:solidFill>
                <a:latin typeface="+mn-lt"/>
              </a:defRPr>
            </a:lvl1pPr>
          </a:lstStyle>
          <a:p>
            <a:pPr lvl="0">
              <a:spcBef>
                <a:spcPct val="0"/>
              </a:spcBef>
              <a:defRPr/>
            </a:pPr>
            <a:r>
              <a:rPr lang="en-US" sz="3600" i="0" dirty="0" smtClean="0">
                <a:solidFill>
                  <a:srgbClr val="8B0B04"/>
                </a:solidFill>
                <a:latin typeface="Trebuchet MS" pitchFamily="34" charset="0"/>
                <a:ea typeface="+mj-ea"/>
                <a:cs typeface="+mj-cs"/>
              </a:rPr>
              <a:t>Release 1.1.0.0 Scope – 8/1</a:t>
            </a:r>
            <a:endParaRPr lang="en-US" sz="3000" i="0" dirty="0">
              <a:solidFill>
                <a:srgbClr val="8B0B04"/>
              </a:solidFill>
              <a:latin typeface="Trebuchet MS" pitchFamily="34" charset="0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990600"/>
            <a:ext cx="8610600" cy="5410200"/>
          </a:xfrm>
          <a:prstGeom prst="rect">
            <a:avLst/>
          </a:prstGeom>
        </p:spPr>
        <p:txBody>
          <a:bodyPr/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endParaRPr lang="en-US" dirty="0" smtClean="0">
              <a:latin typeface="Trebuchet MS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200"/>
            <a:ext cx="9144000" cy="28863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33400" y="982516"/>
            <a:ext cx="8279706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 smtClean="0"/>
              <a:t>Asset Management Phase II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UI screens for upload, editing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 smtClean="0"/>
              <a:t>Configuration Management Phase II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 smtClean="0"/>
              <a:t>EU coefficient, Alarm limits, Point containers, etc.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 smtClean="0"/>
              <a:t>UI screens for upload, editing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 smtClean="0"/>
              <a:t>L6 – phase II – support for provisioning., security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 smtClean="0"/>
              <a:t>L8 – Phase II – Full backend integration for support for External Web/REST services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 smtClean="0"/>
              <a:t>UI Phase II – </a:t>
            </a:r>
            <a:r>
              <a:rPr lang="en-US" sz="2800" dirty="0"/>
              <a:t>Webvision </a:t>
            </a:r>
            <a:endParaRPr lang="en-US" sz="2800" dirty="0" smtClean="0"/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 smtClean="0"/>
              <a:t>Support for graphical widgets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 smtClean="0"/>
              <a:t>WebGEO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971550" lvl="1" indent="-514350">
              <a:buFont typeface="+mj-lt"/>
              <a:buAutoNum type="arabicPeriod"/>
            </a:pPr>
            <a:endParaRPr lang="en-US" sz="2400" dirty="0"/>
          </a:p>
          <a:p>
            <a:r>
              <a:rPr lang="en-US" sz="2400" dirty="0" smtClean="0"/>
              <a:t>	</a:t>
            </a:r>
            <a:endParaRPr lang="en-US" sz="2800" dirty="0" smtClean="0"/>
          </a:p>
          <a:p>
            <a:pPr marL="514350" indent="-514350">
              <a:buFont typeface="+mj-lt"/>
              <a:buAutoNum type="arabicPeriod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84215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270379" y="149428"/>
            <a:ext cx="7848600" cy="5334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800" b="0" i="1">
                <a:solidFill>
                  <a:srgbClr val="C02000"/>
                </a:solidFill>
                <a:latin typeface="+mn-lt"/>
              </a:defRPr>
            </a:lvl1pPr>
          </a:lstStyle>
          <a:p>
            <a:pPr lvl="0">
              <a:spcBef>
                <a:spcPct val="0"/>
              </a:spcBef>
              <a:defRPr/>
            </a:pPr>
            <a:r>
              <a:rPr lang="en-US" sz="3600" i="0" dirty="0" smtClean="0">
                <a:solidFill>
                  <a:srgbClr val="8B0B04"/>
                </a:solidFill>
                <a:latin typeface="Trebuchet MS" pitchFamily="34" charset="0"/>
                <a:ea typeface="+mj-ea"/>
                <a:cs typeface="+mj-cs"/>
              </a:rPr>
              <a:t>Integrating with apps</a:t>
            </a:r>
            <a:endParaRPr lang="en-US" sz="3000" i="0" dirty="0">
              <a:solidFill>
                <a:srgbClr val="8B0B04"/>
              </a:solidFill>
              <a:latin typeface="Trebuchet MS" pitchFamily="34" charset="0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990600"/>
            <a:ext cx="8610600" cy="5410200"/>
          </a:xfrm>
          <a:prstGeom prst="rect">
            <a:avLst/>
          </a:prstGeom>
        </p:spPr>
        <p:txBody>
          <a:bodyPr/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endParaRPr lang="en-US" dirty="0" smtClean="0">
              <a:latin typeface="Trebuchet MS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200"/>
            <a:ext cx="9144000" cy="28863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62000" y="990600"/>
            <a:ext cx="7543800" cy="615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200" dirty="0" smtClean="0"/>
              <a:t>GridControl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200" dirty="0" smtClean="0"/>
              <a:t>Telemetry/Control GP2 via MQTT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200" dirty="0" smtClean="0"/>
              <a:t>Asset Management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200" dirty="0" smtClean="0"/>
              <a:t>GridPort - Support for all GP1 and GP2 messages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200" dirty="0" smtClean="0"/>
              <a:t>AMIoT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200" dirty="0" smtClean="0"/>
              <a:t>LoRa Server support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200" dirty="0" smtClean="0"/>
              <a:t>Asset Management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200" dirty="0" smtClean="0"/>
              <a:t>DERMS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200" dirty="0" smtClean="0"/>
              <a:t>EWS Data Exchange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200" dirty="0" smtClean="0"/>
              <a:t>Processing commands via the bus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200" dirty="0" smtClean="0"/>
              <a:t>SCADA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200" dirty="0" smtClean="0"/>
              <a:t>Alarm/Point processing, EU conversion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200" dirty="0" smtClean="0"/>
              <a:t>Gridmind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200" dirty="0" smtClean="0"/>
              <a:t>Exchange </a:t>
            </a:r>
            <a:r>
              <a:rPr lang="en-US" sz="2200" dirty="0"/>
              <a:t>Telemetry, Alerts and Events.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200" dirty="0" smtClean="0"/>
              <a:t>historian </a:t>
            </a:r>
            <a:r>
              <a:rPr lang="en-US" sz="2200" dirty="0"/>
              <a:t>for </a:t>
            </a:r>
            <a:r>
              <a:rPr lang="en-US" sz="2200" dirty="0" smtClean="0"/>
              <a:t>reporting, Timeseries </a:t>
            </a:r>
            <a:r>
              <a:rPr lang="en-US" sz="2200" dirty="0"/>
              <a:t>and event </a:t>
            </a:r>
            <a:r>
              <a:rPr lang="en-US" sz="2200" dirty="0" smtClean="0"/>
              <a:t>analysis</a:t>
            </a:r>
            <a:endParaRPr lang="en-US" sz="2200" dirty="0"/>
          </a:p>
          <a:p>
            <a:endParaRPr lang="en-US" sz="2000" dirty="0"/>
          </a:p>
          <a:p>
            <a:r>
              <a:rPr lang="en-US" sz="2000" dirty="0" smtClean="0"/>
              <a:t>	</a:t>
            </a: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51230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270379" y="149428"/>
            <a:ext cx="7848600" cy="5334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800" b="0" i="1">
                <a:solidFill>
                  <a:srgbClr val="C02000"/>
                </a:solidFill>
                <a:latin typeface="+mn-lt"/>
              </a:defRPr>
            </a:lvl1pPr>
          </a:lstStyle>
          <a:p>
            <a:pPr lvl="0">
              <a:spcBef>
                <a:spcPct val="0"/>
              </a:spcBef>
              <a:defRPr/>
            </a:pPr>
            <a:r>
              <a:rPr lang="en-US" sz="3600" i="0" dirty="0" smtClean="0">
                <a:solidFill>
                  <a:srgbClr val="8B0B04"/>
                </a:solidFill>
                <a:latin typeface="Trebuchet MS" pitchFamily="34" charset="0"/>
                <a:ea typeface="+mj-ea"/>
                <a:cs typeface="+mj-cs"/>
              </a:rPr>
              <a:t>Support of Projects </a:t>
            </a:r>
            <a:endParaRPr lang="en-US" sz="3000" i="0" dirty="0">
              <a:solidFill>
                <a:srgbClr val="8B0B04"/>
              </a:solidFill>
              <a:latin typeface="Trebuchet MS" pitchFamily="34" charset="0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990600"/>
            <a:ext cx="8610600" cy="5410200"/>
          </a:xfrm>
          <a:prstGeom prst="rect">
            <a:avLst/>
          </a:prstGeom>
        </p:spPr>
        <p:txBody>
          <a:bodyPr/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endParaRPr lang="en-US" dirty="0" smtClean="0">
              <a:latin typeface="Trebuchet MS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200"/>
            <a:ext cx="9144000" cy="28863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62000" y="1143000"/>
            <a:ext cx="7543800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400" dirty="0" smtClean="0"/>
              <a:t>IOS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 smtClean="0"/>
              <a:t>Telemetry</a:t>
            </a:r>
            <a:r>
              <a:rPr lang="en-US" sz="2400" dirty="0"/>
              <a:t> </a:t>
            </a:r>
            <a:r>
              <a:rPr lang="en-US" sz="2400" dirty="0" smtClean="0"/>
              <a:t>(all HPCS data)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 smtClean="0"/>
              <a:t>Events (HPCS events)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 smtClean="0"/>
              <a:t>Controls (DER controls and DER curves) </a:t>
            </a:r>
            <a:endParaRPr lang="en-US" sz="2400" dirty="0"/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 smtClean="0"/>
              <a:t>External Web/REST interfaces for 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sz="2400" dirty="0" smtClean="0"/>
              <a:t>USEF messages, Tariff, BTM Readings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400" dirty="0" err="1" smtClean="0"/>
              <a:t>EIDSN</a:t>
            </a:r>
            <a:endParaRPr lang="en-US" sz="2400" dirty="0" smtClean="0"/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 smtClean="0"/>
              <a:t>ACE calculation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 smtClean="0"/>
              <a:t>Inertia calculations 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 smtClean="0"/>
              <a:t>WebGEO and WebVision Integration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400" dirty="0" smtClean="0"/>
              <a:t>Demonstrations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 err="1" smtClean="0"/>
              <a:t>DTECHs</a:t>
            </a:r>
            <a:r>
              <a:rPr lang="en-US" sz="2400" dirty="0" smtClean="0"/>
              <a:t>,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 smtClean="0"/>
              <a:t>Energy Conferences</a:t>
            </a:r>
          </a:p>
          <a:p>
            <a:endParaRPr lang="en-US" sz="2000" dirty="0" smtClean="0"/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1428750" lvl="2" indent="-5143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r>
              <a:rPr lang="en-US" sz="2000" dirty="0" smtClean="0"/>
              <a:t>	</a:t>
            </a: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52311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270379" y="149428"/>
            <a:ext cx="7848600" cy="5334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800" b="0" i="1">
                <a:solidFill>
                  <a:srgbClr val="C02000"/>
                </a:solidFill>
                <a:latin typeface="+mn-lt"/>
              </a:defRPr>
            </a:lvl1pPr>
          </a:lstStyle>
          <a:p>
            <a:pPr lvl="0">
              <a:spcBef>
                <a:spcPct val="0"/>
              </a:spcBef>
              <a:defRPr/>
            </a:pPr>
            <a:r>
              <a:rPr lang="en-US" sz="3600" i="0" dirty="0" smtClean="0">
                <a:solidFill>
                  <a:srgbClr val="8B0B04"/>
                </a:solidFill>
                <a:latin typeface="Trebuchet MS" pitchFamily="34" charset="0"/>
                <a:ea typeface="+mj-ea"/>
                <a:cs typeface="+mj-cs"/>
              </a:rPr>
              <a:t>High Availability- Topology </a:t>
            </a:r>
            <a:endParaRPr lang="en-US" sz="3000" i="0" dirty="0">
              <a:solidFill>
                <a:srgbClr val="8B0B04"/>
              </a:solidFill>
              <a:latin typeface="Trebuchet MS" pitchFamily="34" charset="0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922226"/>
            <a:ext cx="8610600" cy="5410200"/>
          </a:xfrm>
          <a:prstGeom prst="rect">
            <a:avLst/>
          </a:prstGeom>
        </p:spPr>
        <p:txBody>
          <a:bodyPr/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endParaRPr lang="en-US" dirty="0" smtClean="0">
              <a:latin typeface="Trebuchet MS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200"/>
            <a:ext cx="9144000" cy="2886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5684"/>
            <a:ext cx="9144000" cy="434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38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270379" y="149428"/>
            <a:ext cx="7848600" cy="5334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800" b="0" i="1">
                <a:solidFill>
                  <a:srgbClr val="C02000"/>
                </a:solidFill>
                <a:latin typeface="+mn-lt"/>
              </a:defRPr>
            </a:lvl1pPr>
          </a:lstStyle>
          <a:p>
            <a:pPr lvl="0">
              <a:spcBef>
                <a:spcPct val="0"/>
              </a:spcBef>
              <a:defRPr/>
            </a:pPr>
            <a:r>
              <a:rPr lang="en-US" sz="3600" i="0" dirty="0">
                <a:solidFill>
                  <a:srgbClr val="8B0B04"/>
                </a:solidFill>
                <a:latin typeface="Trebuchet MS" pitchFamily="34" charset="0"/>
                <a:ea typeface="+mj-ea"/>
                <a:cs typeface="+mj-cs"/>
              </a:rPr>
              <a:t>High Availability </a:t>
            </a:r>
            <a:r>
              <a:rPr lang="en-US" sz="3600" i="0">
                <a:solidFill>
                  <a:srgbClr val="8B0B04"/>
                </a:solidFill>
                <a:latin typeface="Trebuchet MS" pitchFamily="34" charset="0"/>
                <a:ea typeface="+mj-ea"/>
                <a:cs typeface="+mj-cs"/>
              </a:rPr>
              <a:t>- </a:t>
            </a:r>
            <a:r>
              <a:rPr lang="en-US" sz="3600" i="0" dirty="0">
                <a:solidFill>
                  <a:srgbClr val="8B0B04"/>
                </a:solidFill>
                <a:latin typeface="Trebuchet MS" pitchFamily="34" charset="0"/>
                <a:ea typeface="+mj-ea"/>
                <a:cs typeface="+mj-cs"/>
              </a:rPr>
              <a:t>Status</a:t>
            </a:r>
            <a:r>
              <a:rPr lang="en-US" sz="3600" i="0">
                <a:solidFill>
                  <a:srgbClr val="8B0B04"/>
                </a:solidFill>
                <a:latin typeface="Trebuchet MS" pitchFamily="34" charset="0"/>
                <a:ea typeface="+mj-ea"/>
                <a:cs typeface="+mj-cs"/>
              </a:rPr>
              <a:t> </a:t>
            </a:r>
            <a:endParaRPr lang="en-US" sz="3000" i="0" dirty="0">
              <a:solidFill>
                <a:srgbClr val="8B0B04"/>
              </a:solidFill>
              <a:latin typeface="Trebuchet MS" pitchFamily="34" charset="0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990600"/>
            <a:ext cx="8610600" cy="5410200"/>
          </a:xfrm>
          <a:prstGeom prst="rect">
            <a:avLst/>
          </a:prstGeom>
        </p:spPr>
        <p:txBody>
          <a:bodyPr/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endParaRPr lang="en-US" dirty="0" smtClean="0">
              <a:latin typeface="Trebuchet MS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200"/>
            <a:ext cx="9144000" cy="28863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62000" y="1143000"/>
            <a:ext cx="76962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Extensive testing was performed to test resiliency of our multi-site configuration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dirty="0"/>
              <a:t>Positives: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dirty="0"/>
              <a:t>Kafka, Zookeeper and Mongo work very well in a clustered, multi-site setup and can handle site outages and network partitioning (split brain) very well.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dirty="0" err="1"/>
              <a:t>RabbitMQ’s</a:t>
            </a:r>
            <a:r>
              <a:rPr lang="en-US" dirty="0"/>
              <a:t> clustering works very well within one site but cannot be deployed as single cluster cross site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dirty="0"/>
              <a:t>To be completed: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dirty="0"/>
              <a:t>InfluxDB clustering and high availability (limited functionality is provided by Relay as a stopgap) a few options are available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dirty="0"/>
              <a:t>Postgres clustering is under evaluation – a few options are available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dirty="0"/>
              <a:t>OATI</a:t>
            </a:r>
            <a:r>
              <a:rPr lang="en-US"/>
              <a:t> application access/failover/HA to Gryphin</a:t>
            </a:r>
            <a:endParaRPr lang="en-US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/>
              <a:t>Risks</a:t>
            </a:r>
            <a:r>
              <a:rPr lang="en-US" dirty="0"/>
              <a:t>: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dirty="0"/>
              <a:t>Zookeeper and Mongo depend on US-Internet to serve as a third site to aid in elections.  Any latency issues to that site might cause some issues.</a:t>
            </a:r>
            <a:r>
              <a:rPr lang="en-US" dirty="0">
                <a:solidFill>
                  <a:srgbClr val="FF0000"/>
                </a:solidFill>
              </a:rPr>
              <a:t>  </a:t>
            </a:r>
            <a:r>
              <a:rPr lang="en-US" dirty="0"/>
              <a:t>Mitigation might be to increase the bandwidth to the 3</a:t>
            </a:r>
            <a:r>
              <a:rPr lang="en-US" baseline="30000" dirty="0"/>
              <a:t>rd</a:t>
            </a:r>
            <a:r>
              <a:rPr lang="en-US" dirty="0"/>
              <a:t> site.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dirty="0"/>
              <a:t>The highly available setup as tested won’t be able to handle a </a:t>
            </a:r>
            <a:r>
              <a:rPr lang="en-US" u="sng" dirty="0"/>
              <a:t>simultaneous</a:t>
            </a:r>
            <a:r>
              <a:rPr lang="en-US" dirty="0"/>
              <a:t> network partition and a complete site outage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04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270379" y="149428"/>
            <a:ext cx="7848600" cy="5334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800" b="0" i="1">
                <a:solidFill>
                  <a:srgbClr val="C02000"/>
                </a:solidFill>
                <a:latin typeface="+mn-lt"/>
              </a:defRPr>
            </a:lvl1pPr>
          </a:lstStyle>
          <a:p>
            <a:pPr lvl="0">
              <a:spcBef>
                <a:spcPct val="0"/>
              </a:spcBef>
              <a:defRPr/>
            </a:pPr>
            <a:r>
              <a:rPr lang="en-US" sz="3600" i="0" dirty="0" smtClean="0">
                <a:solidFill>
                  <a:srgbClr val="8B0B04"/>
                </a:solidFill>
                <a:latin typeface="Trebuchet MS" pitchFamily="34" charset="0"/>
                <a:ea typeface="+mj-ea"/>
                <a:cs typeface="+mj-cs"/>
              </a:rPr>
              <a:t>Agenda</a:t>
            </a:r>
            <a:endParaRPr lang="en-US" sz="3000" i="0" dirty="0">
              <a:solidFill>
                <a:srgbClr val="8B0B04"/>
              </a:solidFill>
              <a:latin typeface="Trebuchet MS" pitchFamily="34" charset="0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990600"/>
            <a:ext cx="8610600" cy="5410200"/>
          </a:xfrm>
          <a:prstGeom prst="rect">
            <a:avLst/>
          </a:prstGeom>
        </p:spPr>
        <p:txBody>
          <a:bodyPr/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endParaRPr lang="en-US" dirty="0" smtClean="0">
              <a:latin typeface="Trebuchet MS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200"/>
            <a:ext cx="9144000" cy="28863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62000" y="1143000"/>
            <a:ext cx="7543800" cy="606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b="1" dirty="0" smtClean="0"/>
              <a:t>Gryphin State of the Union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 smtClean="0"/>
              <a:t>Plans and releases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 smtClean="0"/>
              <a:t>Our Architecture evolution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 smtClean="0"/>
              <a:t>Release 1.0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 smtClean="0"/>
              <a:t>Prep/Dep – IT engagement - 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 smtClean="0"/>
              <a:t>Integration with other apps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 smtClean="0"/>
              <a:t>Support for projects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b="1" dirty="0" smtClean="0"/>
              <a:t>High Availability discussion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 smtClean="0"/>
              <a:t>Production topology </a:t>
            </a:r>
            <a:endParaRPr lang="en-US" sz="2800" dirty="0"/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I</a:t>
            </a:r>
            <a:r>
              <a:rPr lang="en-US" sz="2800" dirty="0" smtClean="0"/>
              <a:t>ssues</a:t>
            </a:r>
            <a:r>
              <a:rPr lang="en-US" sz="2800" dirty="0"/>
              <a:t>, risks, </a:t>
            </a:r>
            <a:r>
              <a:rPr lang="en-US" sz="2800" dirty="0" smtClean="0"/>
              <a:t>mediation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b="1" dirty="0" smtClean="0"/>
              <a:t>Staffing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 smtClean="0"/>
              <a:t>Offshore </a:t>
            </a:r>
            <a:endParaRPr lang="en-US" sz="2800" dirty="0"/>
          </a:p>
          <a:p>
            <a:r>
              <a:rPr lang="en-US" sz="2400" dirty="0" smtClean="0"/>
              <a:t>	</a:t>
            </a:r>
            <a:endParaRPr lang="en-US" sz="2800" dirty="0" smtClean="0"/>
          </a:p>
          <a:p>
            <a:pPr marL="514350" indent="-514350">
              <a:buFont typeface="+mj-lt"/>
              <a:buAutoNum type="arabicPeriod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94199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270379" y="149428"/>
            <a:ext cx="7848600" cy="5334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800" b="0" i="1">
                <a:solidFill>
                  <a:srgbClr val="C02000"/>
                </a:solidFill>
                <a:latin typeface="+mn-lt"/>
              </a:defRPr>
            </a:lvl1pPr>
          </a:lstStyle>
          <a:p>
            <a:pPr lvl="0">
              <a:spcBef>
                <a:spcPct val="0"/>
              </a:spcBef>
              <a:defRPr/>
            </a:pPr>
            <a:r>
              <a:rPr lang="en-US" sz="3600" i="0" dirty="0" smtClean="0">
                <a:solidFill>
                  <a:srgbClr val="8B0B04"/>
                </a:solidFill>
                <a:latin typeface="Trebuchet MS" pitchFamily="34" charset="0"/>
                <a:ea typeface="+mj-ea"/>
                <a:cs typeface="+mj-cs"/>
              </a:rPr>
              <a:t>Overall Hiring</a:t>
            </a:r>
            <a:endParaRPr lang="en-US" sz="3000" i="0" dirty="0">
              <a:solidFill>
                <a:srgbClr val="8B0B04"/>
              </a:solidFill>
              <a:latin typeface="Trebuchet MS" pitchFamily="34" charset="0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990600"/>
            <a:ext cx="8610600" cy="5410200"/>
          </a:xfrm>
          <a:prstGeom prst="rect">
            <a:avLst/>
          </a:prstGeom>
        </p:spPr>
        <p:txBody>
          <a:bodyPr/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endParaRPr lang="en-US" dirty="0" smtClean="0">
              <a:latin typeface="Trebuchet MS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200"/>
            <a:ext cx="9144000" cy="28863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25400" y="1126832"/>
            <a:ext cx="7543800" cy="627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Offshore Hiring – Current Recruitment Cycle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 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Hired 3 new employees (1 mid level + 2 junior) from previous recruitment cycle.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No GUI developers hired so webVision team members are helping out with UI implementation for now.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 smtClean="0"/>
          </a:p>
          <a:p>
            <a:endParaRPr lang="en-US" sz="2400" dirty="0" smtClean="0"/>
          </a:p>
          <a:p>
            <a:r>
              <a:rPr lang="en-US" sz="2400" dirty="0" smtClean="0"/>
              <a:t>	</a:t>
            </a:r>
            <a:endParaRPr lang="en-US" sz="2800" dirty="0" smtClean="0"/>
          </a:p>
          <a:p>
            <a:pPr marL="514350" indent="-514350">
              <a:buFont typeface="+mj-lt"/>
              <a:buAutoNum type="arabicPeriod"/>
            </a:pPr>
            <a:endParaRPr lang="en-US" sz="2800" dirty="0" smtClean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047048"/>
              </p:ext>
            </p:extLst>
          </p:nvPr>
        </p:nvGraphicFramePr>
        <p:xfrm>
          <a:off x="838200" y="1752600"/>
          <a:ext cx="7431000" cy="20190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9200"/>
                <a:gridCol w="1241797"/>
                <a:gridCol w="1806203"/>
                <a:gridCol w="1905000"/>
                <a:gridCol w="1258800"/>
              </a:tblGrid>
              <a:tr h="9906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>Total Resume Reviewed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rebuchet MS" panose="020B06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18" marR="65118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>Resume shortlisted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rebuchet MS" panose="020B06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18" marR="65118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>Interview round 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>I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(Telephonic)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rebuchet MS" panose="020B06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>Interview round 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>II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(Face to Face)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rebuchet MS" panose="020B06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>US round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rebuchet MS" panose="020B06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0284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43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rebuchet MS" panose="020B06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18" marR="65118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>35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rebuchet MS" panose="020B06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118" marR="65118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>15 - Completed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>(6 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>shortlisted)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>+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>8 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>Pending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rebuchet MS" panose="020B06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>4 Completed</a:t>
                      </a:r>
                      <a:endParaRPr lang="en-US" sz="1600" i="0" dirty="0">
                        <a:solidFill>
                          <a:schemeClr val="tx1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>+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>2 Pending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rebuchet MS" panose="020B06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>1 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>Completed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>+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>1 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>Pending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rebuchet MS" panose="020B06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996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270379" y="149428"/>
            <a:ext cx="7848600" cy="5334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800" b="0" i="1">
                <a:solidFill>
                  <a:srgbClr val="C02000"/>
                </a:solidFill>
                <a:latin typeface="+mn-lt"/>
              </a:defRPr>
            </a:lvl1pPr>
          </a:lstStyle>
          <a:p>
            <a:pPr lvl="0">
              <a:spcBef>
                <a:spcPct val="0"/>
              </a:spcBef>
              <a:defRPr/>
            </a:pPr>
            <a:r>
              <a:rPr lang="en-US" sz="3600" i="0" dirty="0" smtClean="0">
                <a:solidFill>
                  <a:srgbClr val="8B0B04"/>
                </a:solidFill>
                <a:latin typeface="Trebuchet MS" pitchFamily="34" charset="0"/>
                <a:ea typeface="+mj-ea"/>
                <a:cs typeface="+mj-cs"/>
              </a:rPr>
              <a:t>Resource Distribution</a:t>
            </a:r>
            <a:endParaRPr lang="en-US" sz="3000" i="0" dirty="0">
              <a:solidFill>
                <a:srgbClr val="8B0B04"/>
              </a:solidFill>
              <a:latin typeface="Trebuchet MS" pitchFamily="34" charset="0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990600"/>
            <a:ext cx="8610600" cy="5410200"/>
          </a:xfrm>
          <a:prstGeom prst="rect">
            <a:avLst/>
          </a:prstGeom>
        </p:spPr>
        <p:txBody>
          <a:bodyPr/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endParaRPr lang="en-US" dirty="0" smtClean="0">
              <a:latin typeface="Trebuchet MS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200"/>
            <a:ext cx="9144000" cy="288632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696300"/>
              </p:ext>
            </p:extLst>
          </p:nvPr>
        </p:nvGraphicFramePr>
        <p:xfrm>
          <a:off x="990600" y="2263426"/>
          <a:ext cx="5943600" cy="921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0"/>
              </a:tblGrid>
              <a:tr h="281815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Asset</a:t>
                      </a:r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 Management (4 resources)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281815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Lead</a:t>
                      </a:r>
                      <a:r>
                        <a:rPr lang="en-US" sz="1400" dirty="0" smtClean="0"/>
                        <a:t>: Rajeev Kuchana</a:t>
                      </a:r>
                      <a:endParaRPr lang="en-US" sz="1400" dirty="0"/>
                    </a:p>
                  </a:txBody>
                  <a:tcPr/>
                </a:tc>
              </a:tr>
              <a:tr h="281815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Team:</a:t>
                      </a:r>
                      <a:r>
                        <a:rPr lang="en-US" sz="1200" dirty="0" smtClean="0"/>
                        <a:t> </a:t>
                      </a:r>
                      <a:r>
                        <a:rPr lang="en-US" sz="1600" dirty="0" smtClean="0"/>
                        <a:t>Koteswara</a:t>
                      </a:r>
                      <a:r>
                        <a:rPr lang="en-US" sz="1200" dirty="0" smtClean="0"/>
                        <a:t>, Mrudula, </a:t>
                      </a:r>
                      <a:r>
                        <a:rPr lang="en-US" sz="1200" dirty="0" err="1" smtClean="0"/>
                        <a:t>MohmaadS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417790"/>
              </p:ext>
            </p:extLst>
          </p:nvPr>
        </p:nvGraphicFramePr>
        <p:xfrm>
          <a:off x="990600" y="3379118"/>
          <a:ext cx="59436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0"/>
              </a:tblGrid>
              <a:tr h="281815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solidFill>
                            <a:schemeClr val="bg1"/>
                          </a:solidFill>
                        </a:rPr>
                        <a:t>AMIoT</a:t>
                      </a:r>
                      <a:r>
                        <a:rPr lang="en-US" sz="1400" baseline="0" dirty="0" smtClean="0">
                          <a:solidFill>
                            <a:schemeClr val="bg1"/>
                          </a:solidFill>
                        </a:rPr>
                        <a:t> Development </a:t>
                      </a:r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(5 resources)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281815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Lead</a:t>
                      </a:r>
                      <a:r>
                        <a:rPr lang="en-US" sz="1400" dirty="0" smtClean="0"/>
                        <a:t>: Shashank</a:t>
                      </a:r>
                      <a:endParaRPr lang="en-US" sz="1400" dirty="0"/>
                    </a:p>
                  </a:txBody>
                  <a:tcPr/>
                </a:tc>
              </a:tr>
              <a:tr h="281815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Team: </a:t>
                      </a:r>
                      <a:r>
                        <a:rPr lang="en-US" sz="1400" b="0" baseline="0" dirty="0" err="1" smtClean="0"/>
                        <a:t>KotapatiS</a:t>
                      </a:r>
                      <a:r>
                        <a:rPr lang="en-US" sz="1400" b="0" baseline="0" dirty="0" smtClean="0"/>
                        <a:t>, </a:t>
                      </a:r>
                      <a:r>
                        <a:rPr lang="en-US" sz="1400" b="0" baseline="0" dirty="0" err="1" smtClean="0"/>
                        <a:t>RajeshS</a:t>
                      </a:r>
                      <a:r>
                        <a:rPr lang="en-US" sz="1400" b="0" baseline="0" dirty="0" smtClean="0"/>
                        <a:t>, </a:t>
                      </a:r>
                      <a:r>
                        <a:rPr lang="en-US" sz="1400" b="0" baseline="0" dirty="0" err="1" smtClean="0"/>
                        <a:t>MoumitaG</a:t>
                      </a:r>
                      <a:r>
                        <a:rPr lang="en-US" sz="1400" b="0" baseline="0" dirty="0" smtClean="0"/>
                        <a:t>, </a:t>
                      </a:r>
                      <a:r>
                        <a:rPr lang="en-US" sz="1400" b="0" baseline="0" dirty="0" err="1" smtClean="0"/>
                        <a:t>SachinB</a:t>
                      </a:r>
                      <a:r>
                        <a:rPr lang="en-US" sz="1400" b="0" baseline="0" dirty="0" smtClean="0"/>
                        <a:t> (UI support from North campus)</a:t>
                      </a:r>
                      <a:endParaRPr lang="en-US" sz="1400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710780"/>
              </p:ext>
            </p:extLst>
          </p:nvPr>
        </p:nvGraphicFramePr>
        <p:xfrm>
          <a:off x="990600" y="4494811"/>
          <a:ext cx="59436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0"/>
              </a:tblGrid>
              <a:tr h="28181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Connectors Development (5 resources) 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281815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Lead</a:t>
                      </a:r>
                      <a:r>
                        <a:rPr lang="en-US" sz="1400" dirty="0" smtClean="0"/>
                        <a:t>: </a:t>
                      </a:r>
                      <a:r>
                        <a:rPr lang="en-US" sz="1400" dirty="0" err="1" smtClean="0"/>
                        <a:t>Raghav</a:t>
                      </a:r>
                      <a:endParaRPr lang="en-US" sz="1400" dirty="0"/>
                    </a:p>
                  </a:txBody>
                  <a:tcPr/>
                </a:tc>
              </a:tr>
              <a:tr h="281815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Team: </a:t>
                      </a:r>
                      <a:r>
                        <a:rPr lang="en-US" sz="1400" b="0" dirty="0" smtClean="0"/>
                        <a:t>Sriram, </a:t>
                      </a:r>
                      <a:r>
                        <a:rPr lang="en-US" sz="1400" b="0" dirty="0" err="1" smtClean="0"/>
                        <a:t>VenkataS</a:t>
                      </a:r>
                      <a:r>
                        <a:rPr lang="en-US" sz="1400" b="0" dirty="0" smtClean="0"/>
                        <a:t>, </a:t>
                      </a:r>
                      <a:r>
                        <a:rPr lang="en-US" sz="1400" b="0" dirty="0" err="1" smtClean="0"/>
                        <a:t>MeghanaP</a:t>
                      </a:r>
                      <a:r>
                        <a:rPr lang="en-US" sz="1400" b="0" dirty="0" smtClean="0"/>
                        <a:t>, </a:t>
                      </a:r>
                      <a:r>
                        <a:rPr lang="en-US" sz="1400" b="0" dirty="0" err="1" smtClean="0"/>
                        <a:t>AgyarapuN</a:t>
                      </a:r>
                      <a:endParaRPr lang="en-US" sz="1400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895347"/>
              </p:ext>
            </p:extLst>
          </p:nvPr>
        </p:nvGraphicFramePr>
        <p:xfrm>
          <a:off x="990600" y="1545864"/>
          <a:ext cx="5943600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0"/>
              </a:tblGrid>
              <a:tr h="16509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Configuration</a:t>
                      </a:r>
                      <a:r>
                        <a:rPr lang="en-US" sz="1400" baseline="0" dirty="0" smtClean="0">
                          <a:solidFill>
                            <a:schemeClr val="bg1"/>
                          </a:solidFill>
                        </a:rPr>
                        <a:t> Management + HA  EWS  (1 resource) 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281815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Lead</a:t>
                      </a:r>
                      <a:r>
                        <a:rPr lang="en-US" sz="1400" dirty="0" smtClean="0"/>
                        <a:t>: Kiran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395301"/>
              </p:ext>
            </p:extLst>
          </p:nvPr>
        </p:nvGraphicFramePr>
        <p:xfrm>
          <a:off x="990600" y="5638800"/>
          <a:ext cx="5943600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0"/>
              </a:tblGrid>
              <a:tr h="26489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Database Administration + Data Architect (1 resource)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281815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Lead</a:t>
                      </a:r>
                      <a:r>
                        <a:rPr lang="en-US" sz="1400" dirty="0" smtClean="0"/>
                        <a:t>: Nagaraju (50% engaged with analytics)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306379" y="1036024"/>
            <a:ext cx="4300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Total: </a:t>
            </a:r>
            <a:r>
              <a:rPr lang="en-US" dirty="0" smtClean="0"/>
              <a:t>15 Gryphin -  Development </a:t>
            </a:r>
            <a:r>
              <a:rPr lang="en-US" dirty="0"/>
              <a:t>resources.</a:t>
            </a:r>
          </a:p>
        </p:txBody>
      </p:sp>
    </p:spTree>
    <p:extLst>
      <p:ext uri="{BB962C8B-B14F-4D97-AF65-F5344CB8AC3E}">
        <p14:creationId xmlns:p14="http://schemas.microsoft.com/office/powerpoint/2010/main" val="227871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270379" y="149428"/>
            <a:ext cx="7848600" cy="5334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800" b="0" i="1">
                <a:solidFill>
                  <a:srgbClr val="C02000"/>
                </a:solidFill>
                <a:latin typeface="+mn-lt"/>
              </a:defRPr>
            </a:lvl1pPr>
          </a:lstStyle>
          <a:p>
            <a:pPr lvl="0">
              <a:spcBef>
                <a:spcPct val="0"/>
              </a:spcBef>
              <a:defRPr/>
            </a:pPr>
            <a:r>
              <a:rPr lang="en-US" sz="3000" i="0" dirty="0" smtClean="0">
                <a:solidFill>
                  <a:srgbClr val="8B0B04"/>
                </a:solidFill>
                <a:latin typeface="Trebuchet MS" pitchFamily="34" charset="0"/>
                <a:ea typeface="+mj-ea"/>
                <a:cs typeface="+mj-cs"/>
              </a:rPr>
              <a:t>webSupport - Assignments</a:t>
            </a:r>
            <a:endParaRPr lang="en-US" sz="3000" i="0" dirty="0">
              <a:solidFill>
                <a:srgbClr val="8B0B04"/>
              </a:solidFill>
              <a:latin typeface="Trebuchet MS" pitchFamily="34" charset="0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990600"/>
            <a:ext cx="8610600" cy="5410200"/>
          </a:xfrm>
          <a:prstGeom prst="rect">
            <a:avLst/>
          </a:prstGeom>
        </p:spPr>
        <p:txBody>
          <a:bodyPr/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endParaRPr lang="en-US" dirty="0" smtClean="0">
              <a:latin typeface="Trebuchet MS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200"/>
            <a:ext cx="9144000" cy="288632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462029"/>
              </p:ext>
            </p:extLst>
          </p:nvPr>
        </p:nvGraphicFramePr>
        <p:xfrm>
          <a:off x="533399" y="1279232"/>
          <a:ext cx="8001000" cy="4477334"/>
        </p:xfrm>
        <a:graphic>
          <a:graphicData uri="http://schemas.openxmlformats.org/drawingml/2006/table">
            <a:tbl>
              <a:tblPr/>
              <a:tblGrid>
                <a:gridCol w="967154"/>
                <a:gridCol w="2007784"/>
                <a:gridCol w="5026062"/>
              </a:tblGrid>
              <a:tr h="2447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Id</a:t>
                      </a:r>
                    </a:p>
                  </a:txBody>
                  <a:tcPr marL="7946" marR="7946" marT="7946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5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User Assigned</a:t>
                      </a:r>
                    </a:p>
                  </a:txBody>
                  <a:tcPr marL="7946" marR="7946" marT="7946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5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Name</a:t>
                      </a:r>
                    </a:p>
                  </a:txBody>
                  <a:tcPr marL="7946" marR="7946" marT="7946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5AA"/>
                    </a:solidFill>
                  </a:tcPr>
                </a:tc>
              </a:tr>
              <a:tr h="1655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301681</a:t>
                      </a:r>
                    </a:p>
                  </a:txBody>
                  <a:tcPr marL="7946" marR="7946" marT="7946" marB="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VenkataS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Arial Unicode MS" panose="020B0604020202020204" pitchFamily="34" charset="-128"/>
                      </a:endParaRPr>
                    </a:p>
                  </a:txBody>
                  <a:tcPr marL="7946" marR="7946" marT="7946" marB="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Kakfa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 - MQTT Connector ( R4 )</a:t>
                      </a:r>
                    </a:p>
                  </a:txBody>
                  <a:tcPr marL="7946" marR="7946" marT="7946" marB="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3849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302271</a:t>
                      </a:r>
                    </a:p>
                  </a:txBody>
                  <a:tcPr marL="7946" marR="7946" marT="7946" marB="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NitishR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Arial Unicode MS" panose="020B0604020202020204" pitchFamily="34" charset="-128"/>
                      </a:endParaRPr>
                    </a:p>
                  </a:txBody>
                  <a:tcPr marL="7946" marR="7946" marT="7946" marB="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MVP 13 - Build a tabular user interface to show data from MongoDB</a:t>
                      </a:r>
                    </a:p>
                  </a:txBody>
                  <a:tcPr marL="7946" marR="7946" marT="7946" marB="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3849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302279</a:t>
                      </a:r>
                    </a:p>
                  </a:txBody>
                  <a:tcPr marL="7946" marR="7946" marT="7946" marB="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RajeevK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Arial Unicode MS" panose="020B0604020202020204" pitchFamily="34" charset="-128"/>
                      </a:endParaRPr>
                    </a:p>
                  </a:txBody>
                  <a:tcPr marL="7946" marR="7946" marT="7946" marB="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MVP 27 - Implement Kafka Notifications for Asset updates</a:t>
                      </a:r>
                    </a:p>
                  </a:txBody>
                  <a:tcPr marL="7946" marR="7946" marT="7946" marB="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655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303271</a:t>
                      </a:r>
                    </a:p>
                  </a:txBody>
                  <a:tcPr marL="7946" marR="7946" marT="7946" marB="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RaghavendraR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Arial Unicode MS" panose="020B0604020202020204" pitchFamily="34" charset="-128"/>
                      </a:endParaRPr>
                    </a:p>
                  </a:txBody>
                  <a:tcPr marL="7946" marR="7946" marT="7946" marB="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Kafka L7 - Iteration3 - Mongo DB writer</a:t>
                      </a:r>
                    </a:p>
                  </a:txBody>
                  <a:tcPr marL="7946" marR="7946" marT="7946" marB="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3849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302272</a:t>
                      </a:r>
                    </a:p>
                  </a:txBody>
                  <a:tcPr marL="7946" marR="7946" marT="7946" marB="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HaythemE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Arial Unicode MS" panose="020B0604020202020204" pitchFamily="34" charset="-128"/>
                      </a:endParaRPr>
                    </a:p>
                  </a:txBody>
                  <a:tcPr marL="7946" marR="7946" marT="7946" marB="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MVP 13 - Build a tabular user interface to show data from Kafka</a:t>
                      </a:r>
                    </a:p>
                  </a:txBody>
                  <a:tcPr marL="7946" marR="7946" marT="7946" marB="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3849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303336</a:t>
                      </a:r>
                    </a:p>
                  </a:txBody>
                  <a:tcPr marL="7946" marR="7946" marT="7946" marB="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KiranK2</a:t>
                      </a:r>
                    </a:p>
                  </a:txBody>
                  <a:tcPr marL="7946" marR="7946" marT="7946" marB="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Provide Support in Gryphin for External Web Services</a:t>
                      </a:r>
                    </a:p>
                  </a:txBody>
                  <a:tcPr marL="7946" marR="7946" marT="7946" marB="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3849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301702</a:t>
                      </a:r>
                    </a:p>
                  </a:txBody>
                  <a:tcPr marL="7946" marR="7946" marT="7946" marB="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SaadeldinS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Arial Unicode MS" panose="020B0604020202020204" pitchFamily="34" charset="-128"/>
                      </a:endParaRPr>
                    </a:p>
                  </a:txBody>
                  <a:tcPr marL="7946" marR="7946" marT="7946" marB="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MVP 13 - Build a standard data base manager to interact with MongoDB database.</a:t>
                      </a:r>
                    </a:p>
                  </a:txBody>
                  <a:tcPr marL="7946" marR="7946" marT="7946" marB="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655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302274</a:t>
                      </a:r>
                    </a:p>
                  </a:txBody>
                  <a:tcPr marL="7946" marR="7946" marT="7946" marB="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MohmmadS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Arial Unicode MS" panose="020B0604020202020204" pitchFamily="34" charset="-128"/>
                      </a:endParaRPr>
                    </a:p>
                  </a:txBody>
                  <a:tcPr marL="7946" marR="7946" marT="7946" marB="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MVP 27 - Implement the Asset Listing Feature</a:t>
                      </a:r>
                    </a:p>
                  </a:txBody>
                  <a:tcPr marL="7946" marR="7946" marT="7946" marB="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655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302276</a:t>
                      </a:r>
                    </a:p>
                  </a:txBody>
                  <a:tcPr marL="7946" marR="7946" marT="7946" marB="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KoteswaraR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Arial Unicode MS" panose="020B0604020202020204" pitchFamily="34" charset="-128"/>
                      </a:endParaRPr>
                    </a:p>
                  </a:txBody>
                  <a:tcPr marL="7946" marR="7946" marT="7946" marB="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MVP 27 - Implement the asset viewer functionality</a:t>
                      </a:r>
                    </a:p>
                  </a:txBody>
                  <a:tcPr marL="7946" marR="7946" marT="7946" marB="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655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301675</a:t>
                      </a:r>
                    </a:p>
                  </a:txBody>
                  <a:tcPr marL="7946" marR="7946" marT="7946" marB="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RaghavendraR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Arial Unicode MS" panose="020B0604020202020204" pitchFamily="34" charset="-128"/>
                      </a:endParaRPr>
                    </a:p>
                  </a:txBody>
                  <a:tcPr marL="7946" marR="7946" marT="7946" marB="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Kafka DB Connector ( L7 )</a:t>
                      </a:r>
                    </a:p>
                  </a:txBody>
                  <a:tcPr marL="7946" marR="7946" marT="7946" marB="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3849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303108</a:t>
                      </a:r>
                    </a:p>
                  </a:txBody>
                  <a:tcPr marL="7946" marR="7946" marT="7946" marB="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KiranK2</a:t>
                      </a:r>
                    </a:p>
                  </a:txBody>
                  <a:tcPr marL="7946" marR="7946" marT="7946" marB="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Multi Site Network Partitioning Testing - RabbitMQ</a:t>
                      </a:r>
                    </a:p>
                  </a:txBody>
                  <a:tcPr marL="7946" marR="7946" marT="7946" marB="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655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301673</a:t>
                      </a:r>
                    </a:p>
                  </a:txBody>
                  <a:tcPr marL="7946" marR="7946" marT="7946" marB="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RaghavendraR</a:t>
                      </a:r>
                    </a:p>
                  </a:txBody>
                  <a:tcPr marL="7946" marR="7946" marT="7946" marB="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Kafka Message Processor ( L6 )</a:t>
                      </a:r>
                    </a:p>
                  </a:txBody>
                  <a:tcPr marL="7946" marR="7946" marT="7946" marB="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3849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303261</a:t>
                      </a:r>
                    </a:p>
                  </a:txBody>
                  <a:tcPr marL="7946" marR="7946" marT="7946" marB="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VenkataS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Arial Unicode MS" panose="020B0604020202020204" pitchFamily="34" charset="-128"/>
                      </a:endParaRPr>
                    </a:p>
                  </a:txBody>
                  <a:tcPr marL="7946" marR="7946" marT="7946" marB="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L6 Consumer- Iteration1 : Develop Message Pack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Deserializer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Arial Unicode MS" panose="020B0604020202020204" pitchFamily="34" charset="-128"/>
                      </a:endParaRPr>
                    </a:p>
                  </a:txBody>
                  <a:tcPr marL="7946" marR="7946" marT="7946" marB="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3849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303263</a:t>
                      </a:r>
                    </a:p>
                  </a:txBody>
                  <a:tcPr marL="7946" marR="7946" marT="7946" marB="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PeddiM</a:t>
                      </a:r>
                    </a:p>
                  </a:txBody>
                  <a:tcPr marL="7946" marR="7946" marT="7946" marB="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Kafka L6 - Iteration2 - Xml Payload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Deserializer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 and Decoding</a:t>
                      </a:r>
                    </a:p>
                  </a:txBody>
                  <a:tcPr marL="7946" marR="7946" marT="7946" marB="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655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301642</a:t>
                      </a:r>
                    </a:p>
                  </a:txBody>
                  <a:tcPr marL="7946" marR="7946" marT="7946" marB="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ManepalliS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Arial Unicode MS" panose="020B0604020202020204" pitchFamily="34" charset="-128"/>
                      </a:endParaRPr>
                    </a:p>
                  </a:txBody>
                  <a:tcPr marL="7946" marR="7946" marT="7946" marB="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MQTT - Kafka Connector ( L4 )</a:t>
                      </a:r>
                    </a:p>
                  </a:txBody>
                  <a:tcPr marL="7946" marR="7946" marT="7946" marB="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3849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303264</a:t>
                      </a:r>
                    </a:p>
                  </a:txBody>
                  <a:tcPr marL="7946" marR="7946" marT="7946" marB="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RaghavendraR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Arial Unicode MS" panose="020B0604020202020204" pitchFamily="34" charset="-128"/>
                      </a:endParaRPr>
                    </a:p>
                  </a:txBody>
                  <a:tcPr marL="7946" marR="7946" marT="7946" marB="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Kafka L6 - Iteration3 : Integration with simulated Configuration System</a:t>
                      </a:r>
                    </a:p>
                  </a:txBody>
                  <a:tcPr marL="7946" marR="7946" marT="7946" marB="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655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303269</a:t>
                      </a:r>
                    </a:p>
                  </a:txBody>
                  <a:tcPr marL="7946" marR="7946" marT="7946" marB="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AgyarapuN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Arial Unicode MS" panose="020B0604020202020204" pitchFamily="34" charset="-128"/>
                      </a:endParaRPr>
                    </a:p>
                  </a:txBody>
                  <a:tcPr marL="7946" marR="7946" marT="7946" marB="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sv-SE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Kafka- L7 - Iteration1 : Kafka L7 consumer</a:t>
                      </a:r>
                    </a:p>
                  </a:txBody>
                  <a:tcPr marL="7946" marR="7946" marT="7946" marB="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655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303270</a:t>
                      </a:r>
                    </a:p>
                  </a:txBody>
                  <a:tcPr marL="7946" marR="7946" marT="7946" marB="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RaghavendraR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Arial Unicode MS" panose="020B0604020202020204" pitchFamily="34" charset="-128"/>
                      </a:endParaRPr>
                    </a:p>
                  </a:txBody>
                  <a:tcPr marL="7946" marR="7946" marT="7946" marB="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sv-SE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Kafka L7 - Iteration2 : Influx DB writer</a:t>
                      </a:r>
                    </a:p>
                  </a:txBody>
                  <a:tcPr marL="7946" marR="7946" marT="7946" marB="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655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303400</a:t>
                      </a:r>
                    </a:p>
                  </a:txBody>
                  <a:tcPr marL="7946" marR="7946" marT="7946" marB="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MohmmadS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Arial Unicode MS" panose="020B0604020202020204" pitchFamily="34" charset="-128"/>
                      </a:endParaRPr>
                    </a:p>
                  </a:txBody>
                  <a:tcPr marL="7946" marR="7946" marT="7946" marB="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MVP 27 - Implement the Asset Listing Feature</a:t>
                      </a:r>
                    </a:p>
                  </a:txBody>
                  <a:tcPr marL="7946" marR="7946" marT="7946" marB="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3849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301699</a:t>
                      </a:r>
                    </a:p>
                  </a:txBody>
                  <a:tcPr marL="7946" marR="7946" marT="7946" marB="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SaadeldinS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Arial Unicode MS" panose="020B0604020202020204" pitchFamily="34" charset="-128"/>
                      </a:endParaRPr>
                    </a:p>
                  </a:txBody>
                  <a:tcPr marL="7946" marR="7946" marT="7946" marB="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MVP 13 - Setup webVision application template for Gryphin sample application</a:t>
                      </a:r>
                    </a:p>
                  </a:txBody>
                  <a:tcPr marL="7946" marR="7946" marT="7946" marB="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655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302419</a:t>
                      </a:r>
                    </a:p>
                  </a:txBody>
                  <a:tcPr marL="7946" marR="7946" marT="7946" marB="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KiranK2</a:t>
                      </a:r>
                    </a:p>
                  </a:txBody>
                  <a:tcPr marL="7946" marR="7946" marT="7946" marB="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Arial Unicode MS" panose="020B0604020202020204" pitchFamily="34" charset="-128"/>
                        </a:rPr>
                        <a:t>Multi Site Network Partitioning Testing - Kafka</a:t>
                      </a:r>
                    </a:p>
                  </a:txBody>
                  <a:tcPr marL="7946" marR="7946" marT="7946" marB="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036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270379" y="149428"/>
            <a:ext cx="7848600" cy="5334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800" b="0" i="1">
                <a:solidFill>
                  <a:srgbClr val="C02000"/>
                </a:solidFill>
                <a:latin typeface="+mn-lt"/>
              </a:defRPr>
            </a:lvl1pPr>
          </a:lstStyle>
          <a:p>
            <a:pPr lvl="0">
              <a:spcBef>
                <a:spcPct val="0"/>
              </a:spcBef>
              <a:defRPr/>
            </a:pPr>
            <a:r>
              <a:rPr lang="en-US" sz="3600" i="0" dirty="0" smtClean="0">
                <a:solidFill>
                  <a:srgbClr val="8B0B04"/>
                </a:solidFill>
                <a:latin typeface="Trebuchet MS" pitchFamily="34" charset="0"/>
                <a:ea typeface="+mj-ea"/>
                <a:cs typeface="+mj-cs"/>
              </a:rPr>
              <a:t>Questions</a:t>
            </a:r>
            <a:endParaRPr lang="en-US" sz="3000" i="0" dirty="0">
              <a:solidFill>
                <a:srgbClr val="8B0B04"/>
              </a:solidFill>
              <a:latin typeface="Trebuchet MS" pitchFamily="34" charset="0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990600"/>
            <a:ext cx="8610600" cy="5410200"/>
          </a:xfrm>
          <a:prstGeom prst="rect">
            <a:avLst/>
          </a:prstGeom>
        </p:spPr>
        <p:txBody>
          <a:bodyPr/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endParaRPr lang="en-US" dirty="0" smtClean="0">
              <a:latin typeface="Trebuchet MS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200"/>
            <a:ext cx="9144000" cy="288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2133600"/>
            <a:ext cx="576127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15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270379" y="149428"/>
            <a:ext cx="7848600" cy="5334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800" b="0" i="1">
                <a:solidFill>
                  <a:srgbClr val="C02000"/>
                </a:solidFill>
                <a:latin typeface="+mn-lt"/>
              </a:defRPr>
            </a:lvl1pPr>
          </a:lstStyle>
          <a:p>
            <a:pPr lvl="0">
              <a:spcBef>
                <a:spcPct val="0"/>
              </a:spcBef>
              <a:defRPr/>
            </a:pPr>
            <a:r>
              <a:rPr lang="en-US" sz="3600" i="0" dirty="0" smtClean="0">
                <a:solidFill>
                  <a:srgbClr val="8B0B04"/>
                </a:solidFill>
                <a:latin typeface="Trebuchet MS" pitchFamily="34" charset="0"/>
                <a:ea typeface="+mj-ea"/>
                <a:cs typeface="+mj-cs"/>
              </a:rPr>
              <a:t>Our 2018 Plans </a:t>
            </a:r>
            <a:endParaRPr lang="en-US" sz="3000" i="0" dirty="0">
              <a:solidFill>
                <a:srgbClr val="8B0B04"/>
              </a:solidFill>
              <a:latin typeface="Trebuchet MS" pitchFamily="34" charset="0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990600"/>
            <a:ext cx="8610600" cy="5410200"/>
          </a:xfrm>
          <a:prstGeom prst="rect">
            <a:avLst/>
          </a:prstGeom>
        </p:spPr>
        <p:txBody>
          <a:bodyPr/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endParaRPr lang="en-US" dirty="0" smtClean="0">
              <a:latin typeface="Trebuchet MS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200"/>
            <a:ext cx="9144000" cy="2886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043252"/>
            <a:ext cx="7543800" cy="558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4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270379" y="149428"/>
            <a:ext cx="7848600" cy="5334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800" b="0" i="1">
                <a:solidFill>
                  <a:srgbClr val="C02000"/>
                </a:solidFill>
                <a:latin typeface="+mn-lt"/>
              </a:defRPr>
            </a:lvl1pPr>
          </a:lstStyle>
          <a:p>
            <a:pPr lvl="0">
              <a:spcBef>
                <a:spcPct val="0"/>
              </a:spcBef>
              <a:defRPr/>
            </a:pPr>
            <a:r>
              <a:rPr lang="en-US" sz="3600" i="0" dirty="0" smtClean="0">
                <a:solidFill>
                  <a:srgbClr val="8B0B04"/>
                </a:solidFill>
                <a:latin typeface="Trebuchet MS" pitchFamily="34" charset="0"/>
                <a:ea typeface="+mj-ea"/>
                <a:cs typeface="+mj-cs"/>
              </a:rPr>
              <a:t>Gryphin Internals evolution.. </a:t>
            </a:r>
            <a:endParaRPr lang="en-US" sz="3000" i="0" dirty="0">
              <a:solidFill>
                <a:srgbClr val="8B0B04"/>
              </a:solidFill>
              <a:latin typeface="Trebuchet MS" pitchFamily="34" charset="0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990600"/>
            <a:ext cx="8610600" cy="5410200"/>
          </a:xfrm>
          <a:prstGeom prst="rect">
            <a:avLst/>
          </a:prstGeom>
        </p:spPr>
        <p:txBody>
          <a:bodyPr/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endParaRPr lang="en-US" dirty="0" smtClean="0">
              <a:latin typeface="Trebuchet MS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200"/>
            <a:ext cx="9144000" cy="2886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078496"/>
            <a:ext cx="7259989" cy="551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9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270379" y="149428"/>
            <a:ext cx="7848600" cy="5334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800" b="0" i="1">
                <a:solidFill>
                  <a:srgbClr val="C02000"/>
                </a:solidFill>
                <a:latin typeface="+mn-lt"/>
              </a:defRPr>
            </a:lvl1pPr>
          </a:lstStyle>
          <a:p>
            <a:pPr lvl="0">
              <a:spcBef>
                <a:spcPct val="0"/>
              </a:spcBef>
              <a:defRPr/>
            </a:pPr>
            <a:r>
              <a:rPr lang="en-US" sz="3600" i="0" dirty="0">
                <a:solidFill>
                  <a:srgbClr val="8B0B04"/>
                </a:solidFill>
                <a:latin typeface="Trebuchet MS" pitchFamily="34" charset="0"/>
              </a:rPr>
              <a:t>Gryphin </a:t>
            </a:r>
            <a:r>
              <a:rPr lang="en-US" sz="3600" i="0" dirty="0" smtClean="0">
                <a:solidFill>
                  <a:srgbClr val="8B0B04"/>
                </a:solidFill>
                <a:latin typeface="Trebuchet MS" pitchFamily="34" charset="0"/>
              </a:rPr>
              <a:t>Internals evolution</a:t>
            </a:r>
            <a:endParaRPr lang="en-US" sz="3000" i="0" dirty="0">
              <a:solidFill>
                <a:srgbClr val="8B0B04"/>
              </a:solidFill>
              <a:latin typeface="Trebuchet MS" pitchFamily="34" charset="0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990600"/>
            <a:ext cx="8610600" cy="5410200"/>
          </a:xfrm>
          <a:prstGeom prst="rect">
            <a:avLst/>
          </a:prstGeom>
        </p:spPr>
        <p:txBody>
          <a:bodyPr/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endParaRPr lang="en-US" dirty="0" smtClean="0">
              <a:latin typeface="Trebuchet MS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200"/>
            <a:ext cx="9144000" cy="2886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0" y="5532146"/>
            <a:ext cx="2590800" cy="9448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3767392"/>
            <a:ext cx="4360716" cy="106588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6600" y="1471525"/>
            <a:ext cx="1206592" cy="222250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3200400" y="4367435"/>
            <a:ext cx="1456640" cy="1347565"/>
            <a:chOff x="3200400" y="4367435"/>
            <a:chExt cx="1456640" cy="13475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10000" y="5031427"/>
              <a:ext cx="583875" cy="45497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05200" y="5181600"/>
              <a:ext cx="1151840" cy="5334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00400" y="4367435"/>
              <a:ext cx="914400" cy="737965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2819400" y="2510936"/>
            <a:ext cx="1981200" cy="1570025"/>
            <a:chOff x="2819400" y="2510936"/>
            <a:chExt cx="1981200" cy="157002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819400" y="2510936"/>
              <a:ext cx="795609" cy="619962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018260" y="3060479"/>
              <a:ext cx="364279" cy="1020482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21921" y="2783932"/>
              <a:ext cx="1278679" cy="1178468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53780" y="2187478"/>
            <a:ext cx="1509020" cy="195107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24400" y="4300335"/>
            <a:ext cx="2459445" cy="180047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28800" y="1050668"/>
            <a:ext cx="5866120" cy="176873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68738" y="1688424"/>
            <a:ext cx="4294061" cy="88911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6101" y="1148164"/>
            <a:ext cx="1191330" cy="81082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3828" y="1905000"/>
            <a:ext cx="1652291" cy="192720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68780" y="2068866"/>
            <a:ext cx="2418746" cy="18935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67400" y="1395326"/>
            <a:ext cx="1295399" cy="50959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9580" y="5486399"/>
            <a:ext cx="801932" cy="80232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7370" y="4838977"/>
            <a:ext cx="813397" cy="5712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141479" y="1465041"/>
            <a:ext cx="399636" cy="223275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094057" y="3808324"/>
            <a:ext cx="1471576" cy="227388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094482" y="4300335"/>
            <a:ext cx="2042593" cy="81769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482167" y="2383397"/>
            <a:ext cx="177570" cy="264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4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8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270379" y="149428"/>
            <a:ext cx="7848600" cy="5334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800" b="0" i="1">
                <a:solidFill>
                  <a:srgbClr val="C02000"/>
                </a:solidFill>
                <a:latin typeface="+mn-lt"/>
              </a:defRPr>
            </a:lvl1pPr>
          </a:lstStyle>
          <a:p>
            <a:pPr lvl="0">
              <a:spcBef>
                <a:spcPct val="0"/>
              </a:spcBef>
              <a:defRPr/>
            </a:pPr>
            <a:r>
              <a:rPr lang="en-US" sz="3600" i="0" dirty="0" smtClean="0">
                <a:solidFill>
                  <a:srgbClr val="8B0B04"/>
                </a:solidFill>
                <a:latin typeface="Trebuchet MS" pitchFamily="34" charset="0"/>
                <a:ea typeface="+mj-ea"/>
                <a:cs typeface="+mj-cs"/>
              </a:rPr>
              <a:t>Release 1.0.0.0 – 6/1 - Scope</a:t>
            </a:r>
            <a:endParaRPr lang="en-US" sz="3000" i="0" dirty="0">
              <a:solidFill>
                <a:srgbClr val="8B0B04"/>
              </a:solidFill>
              <a:latin typeface="Trebuchet MS" pitchFamily="34" charset="0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990600"/>
            <a:ext cx="8610600" cy="5410200"/>
          </a:xfrm>
          <a:prstGeom prst="rect">
            <a:avLst/>
          </a:prstGeom>
        </p:spPr>
        <p:txBody>
          <a:bodyPr/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endParaRPr lang="en-US" dirty="0" smtClean="0">
              <a:latin typeface="Trebuchet MS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200"/>
            <a:ext cx="9144000" cy="28863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62000" y="1143000"/>
            <a:ext cx="7543800" cy="6801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Wingdings" panose="05000000000000000000" pitchFamily="2" charset="2"/>
              <a:buChar char="§"/>
            </a:pPr>
            <a:r>
              <a:rPr lang="en-US" sz="2400" dirty="0"/>
              <a:t>Support for Complete flow of telemetry and commands for, GP, LoRa</a:t>
            </a:r>
          </a:p>
          <a:p>
            <a:pPr marL="971550" lvl="1" indent="-514350">
              <a:buFont typeface="Wingdings" panose="05000000000000000000" pitchFamily="2" charset="2"/>
              <a:buChar char="ü"/>
            </a:pPr>
            <a:r>
              <a:rPr lang="en-US" sz="2400" dirty="0"/>
              <a:t>All adapters – L4, L6, L7, R4</a:t>
            </a:r>
          </a:p>
          <a:p>
            <a:pPr marL="971550" lvl="1" indent="-514350">
              <a:buFont typeface="Wingdings" panose="05000000000000000000" pitchFamily="2" charset="2"/>
              <a:buChar char="ü"/>
            </a:pPr>
            <a:r>
              <a:rPr lang="en-US" sz="2400" dirty="0"/>
              <a:t>Data models, schemas, etc. in-motion and at-rest</a:t>
            </a:r>
          </a:p>
          <a:p>
            <a:pPr marL="971550" lvl="1" indent="-514350">
              <a:buFont typeface="Wingdings" panose="05000000000000000000" pitchFamily="2" charset="2"/>
              <a:buChar char="ü"/>
            </a:pPr>
            <a:r>
              <a:rPr lang="en-US" sz="2400" dirty="0"/>
              <a:t>Integration </a:t>
            </a:r>
            <a:r>
              <a:rPr lang="en-US" sz="2400"/>
              <a:t>with </a:t>
            </a:r>
            <a:r>
              <a:rPr lang="en-US" sz="2400" smtClean="0"/>
              <a:t>GridControl– </a:t>
            </a:r>
            <a:r>
              <a:rPr lang="en-US" sz="2400" dirty="0"/>
              <a:t>Phase I </a:t>
            </a:r>
          </a:p>
          <a:p>
            <a:pPr marL="971550" lvl="1" indent="-514350">
              <a:buFont typeface="Wingdings" panose="05000000000000000000" pitchFamily="2" charset="2"/>
              <a:buChar char="ü"/>
            </a:pPr>
            <a:r>
              <a:rPr lang="en-US" sz="2400" dirty="0"/>
              <a:t>Asset Management  - Phase I</a:t>
            </a:r>
          </a:p>
          <a:p>
            <a:pPr marL="971550" lvl="1" indent="-514350">
              <a:buFont typeface="Wingdings" panose="05000000000000000000" pitchFamily="2" charset="2"/>
              <a:buChar char="ü"/>
            </a:pPr>
            <a:r>
              <a:rPr lang="en-US" sz="2400" dirty="0"/>
              <a:t>Configuration Management – Phase I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US" sz="2400" dirty="0"/>
              <a:t>Support for External Interfaces </a:t>
            </a:r>
          </a:p>
          <a:p>
            <a:pPr marL="971550" lvl="1" indent="-514350">
              <a:buFont typeface="Wingdings" panose="05000000000000000000" pitchFamily="2" charset="2"/>
              <a:buChar char="ü"/>
            </a:pPr>
            <a:r>
              <a:rPr lang="en-US" sz="2400" dirty="0"/>
              <a:t>USEF, Weather, Tariff, etc.</a:t>
            </a:r>
          </a:p>
          <a:p>
            <a:pPr marL="971550" lvl="1" indent="-514350">
              <a:buFont typeface="Wingdings" panose="05000000000000000000" pitchFamily="2" charset="2"/>
              <a:buChar char="ü"/>
            </a:pPr>
            <a:r>
              <a:rPr lang="en-US" sz="2400" dirty="0"/>
              <a:t>Integration with DERMS Comm module 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US" sz="2400" dirty="0"/>
              <a:t>UI Phase I – WebVision support for Gryphin Data Lake </a:t>
            </a:r>
          </a:p>
          <a:p>
            <a:pPr marL="971550" lvl="1" indent="-514350">
              <a:buFont typeface="Wingdings" panose="05000000000000000000" pitchFamily="2" charset="2"/>
              <a:buChar char="ü"/>
            </a:pPr>
            <a:r>
              <a:rPr lang="en-US" sz="2400" dirty="0"/>
              <a:t>Push/Pull infrastructure support</a:t>
            </a:r>
            <a:br>
              <a:rPr lang="en-US" sz="2400" dirty="0"/>
            </a:br>
            <a:endParaRPr lang="en-US" sz="2400" dirty="0"/>
          </a:p>
          <a:p>
            <a:pPr marL="971550" lvl="1" indent="-514350">
              <a:buFont typeface="+mj-lt"/>
              <a:buAutoNum type="arabicPeriod"/>
            </a:pPr>
            <a:endParaRPr lang="en-US" sz="2400" dirty="0"/>
          </a:p>
          <a:p>
            <a:r>
              <a:rPr lang="en-US" sz="2400" dirty="0"/>
              <a:t>	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9575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270379" y="149428"/>
            <a:ext cx="7848600" cy="5334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800" b="0" i="1">
                <a:solidFill>
                  <a:srgbClr val="C02000"/>
                </a:solidFill>
                <a:latin typeface="+mn-lt"/>
              </a:defRPr>
            </a:lvl1pPr>
          </a:lstStyle>
          <a:p>
            <a:pPr lvl="0">
              <a:spcBef>
                <a:spcPct val="0"/>
              </a:spcBef>
              <a:defRPr/>
            </a:pPr>
            <a:r>
              <a:rPr lang="en-US" sz="3600" i="0" dirty="0" smtClean="0">
                <a:solidFill>
                  <a:srgbClr val="8B0B04"/>
                </a:solidFill>
                <a:latin typeface="Trebuchet MS" pitchFamily="34" charset="0"/>
                <a:ea typeface="+mj-ea"/>
                <a:cs typeface="+mj-cs"/>
              </a:rPr>
              <a:t>Release 1.0.0.0 – Prep/Depend  </a:t>
            </a:r>
            <a:endParaRPr lang="en-US" sz="3000" i="0" dirty="0">
              <a:solidFill>
                <a:srgbClr val="8B0B04"/>
              </a:solidFill>
              <a:latin typeface="Trebuchet MS" pitchFamily="34" charset="0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990600"/>
            <a:ext cx="8610600" cy="5410200"/>
          </a:xfrm>
          <a:prstGeom prst="rect">
            <a:avLst/>
          </a:prstGeom>
        </p:spPr>
        <p:txBody>
          <a:bodyPr/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endParaRPr lang="en-US" dirty="0" smtClean="0">
              <a:latin typeface="Trebuchet MS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200"/>
            <a:ext cx="9144000" cy="28863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62000" y="1143000"/>
            <a:ext cx="7543800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400" dirty="0" smtClean="0"/>
              <a:t>Hardware</a:t>
            </a:r>
          </a:p>
          <a:p>
            <a:pPr marL="971550" lvl="1" indent="-514350">
              <a:buFont typeface="Wingdings" panose="05000000000000000000" pitchFamily="2" charset="2"/>
              <a:buChar char="ü"/>
            </a:pPr>
            <a:r>
              <a:rPr lang="en-US" sz="2400" dirty="0" smtClean="0"/>
              <a:t>Ordering, setup, etc.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400" dirty="0" smtClean="0"/>
              <a:t>IT – next slide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400" dirty="0" smtClean="0"/>
              <a:t>Integration Team engagement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400" dirty="0" smtClean="0"/>
              <a:t>High Availability setup </a:t>
            </a:r>
          </a:p>
          <a:p>
            <a:pPr marL="971550" lvl="1" indent="-514350">
              <a:buFont typeface="Wingdings" panose="05000000000000000000" pitchFamily="2" charset="2"/>
              <a:buChar char="ü"/>
            </a:pPr>
            <a:r>
              <a:rPr lang="en-US" sz="2400" dirty="0" smtClean="0"/>
              <a:t>Resiliency, within and across sites </a:t>
            </a:r>
            <a:endParaRPr lang="en-US" sz="2400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400" dirty="0" smtClean="0"/>
              <a:t>Fully adopting </a:t>
            </a:r>
            <a:r>
              <a:rPr lang="en-US" sz="2400" smtClean="0"/>
              <a:t>Websupport usage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400" dirty="0" smtClean="0"/>
              <a:t>Putting in place a set of DevOps best practices and tools: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Auto </a:t>
            </a:r>
            <a:r>
              <a:rPr lang="en-US" sz="2400" dirty="0"/>
              <a:t>Build, </a:t>
            </a:r>
            <a:r>
              <a:rPr lang="en-US" sz="2400" dirty="0" smtClean="0"/>
              <a:t>Unit Testing</a:t>
            </a:r>
            <a:endParaRPr lang="en-US" sz="2400" dirty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/>
              <a:t>Build and deploy scripts (</a:t>
            </a:r>
            <a:r>
              <a:rPr lang="en-US" sz="2400" dirty="0" smtClean="0"/>
              <a:t>Ansible </a:t>
            </a:r>
            <a:r>
              <a:rPr lang="en-US" sz="2400" dirty="0"/>
              <a:t>scripts</a:t>
            </a:r>
            <a:r>
              <a:rPr lang="en-US" sz="2400" dirty="0" smtClean="0"/>
              <a:t>)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Tools for Monitoring and metrics (initial set)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Code coverage and enforcement </a:t>
            </a:r>
            <a:endParaRPr lang="en-US" sz="2400" dirty="0"/>
          </a:p>
          <a:p>
            <a:pPr marL="514350" indent="-514350">
              <a:buFont typeface="Wingdings" panose="05000000000000000000" pitchFamily="2" charset="2"/>
              <a:buChar char="ü"/>
            </a:pPr>
            <a:endParaRPr lang="en-US" sz="2800" dirty="0" smtClean="0"/>
          </a:p>
          <a:p>
            <a:pPr marL="514350" indent="-514350">
              <a:buFont typeface="+mj-lt"/>
              <a:buAutoNum type="arabicPeriod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49748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270379" y="149428"/>
            <a:ext cx="7848600" cy="5334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800" b="0" i="1">
                <a:solidFill>
                  <a:srgbClr val="C02000"/>
                </a:solidFill>
                <a:latin typeface="+mn-lt"/>
              </a:defRPr>
            </a:lvl1pPr>
          </a:lstStyle>
          <a:p>
            <a:pPr lvl="0">
              <a:spcBef>
                <a:spcPct val="0"/>
              </a:spcBef>
              <a:defRPr/>
            </a:pPr>
            <a:r>
              <a:rPr lang="en-US" sz="3600" i="0" dirty="0" smtClean="0">
                <a:solidFill>
                  <a:srgbClr val="8B0B04"/>
                </a:solidFill>
                <a:latin typeface="Trebuchet MS" pitchFamily="34" charset="0"/>
                <a:ea typeface="+mj-ea"/>
                <a:cs typeface="+mj-cs"/>
              </a:rPr>
              <a:t>IT Coordination</a:t>
            </a:r>
            <a:endParaRPr lang="en-US" sz="3000" i="0" dirty="0">
              <a:solidFill>
                <a:srgbClr val="8B0B04"/>
              </a:solidFill>
              <a:latin typeface="Trebuchet MS" pitchFamily="34" charset="0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990600"/>
            <a:ext cx="8610600" cy="5410200"/>
          </a:xfrm>
          <a:prstGeom prst="rect">
            <a:avLst/>
          </a:prstGeom>
        </p:spPr>
        <p:txBody>
          <a:bodyPr/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endParaRPr lang="en-US" dirty="0" smtClean="0">
              <a:latin typeface="Trebuchet MS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200"/>
            <a:ext cx="9144000" cy="28863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62000" y="1143000"/>
            <a:ext cx="75438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Conforming to the rules of the land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Architectural, Technology, Topology discussions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New stack (on-going)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 smtClean="0"/>
              <a:t>Education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 smtClean="0"/>
              <a:t>Staffing,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 smtClean="0"/>
              <a:t>Biz process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 smtClean="0"/>
              <a:t>Compliance requirements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sz="2800" dirty="0" smtClean="0"/>
              <a:t>Achieving it with new technologies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 smtClean="0"/>
              <a:t>Websupport / Compliance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 err="1" smtClean="0"/>
              <a:t>GIT</a:t>
            </a:r>
            <a:r>
              <a:rPr lang="en-US" sz="2800" dirty="0" smtClean="0"/>
              <a:t> (our new source management system) move out of the DEV boxes </a:t>
            </a:r>
            <a:endParaRPr lang="en-US" sz="2800" dirty="0"/>
          </a:p>
          <a:p>
            <a:r>
              <a:rPr lang="en-US" sz="2400" dirty="0" smtClean="0"/>
              <a:t>	</a:t>
            </a:r>
            <a:endParaRPr lang="en-US" sz="2800" dirty="0" smtClean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57333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270379" y="149428"/>
            <a:ext cx="7848600" cy="5334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800" b="0" i="1">
                <a:solidFill>
                  <a:srgbClr val="C02000"/>
                </a:solidFill>
                <a:latin typeface="+mn-lt"/>
              </a:defRPr>
            </a:lvl1pPr>
          </a:lstStyle>
          <a:p>
            <a:pPr lvl="0">
              <a:spcBef>
                <a:spcPct val="0"/>
              </a:spcBef>
              <a:defRPr/>
            </a:pPr>
            <a:r>
              <a:rPr lang="en-US" sz="2800" i="0" dirty="0" smtClean="0">
                <a:solidFill>
                  <a:srgbClr val="8B0B04"/>
                </a:solidFill>
                <a:latin typeface="Trebuchet MS" pitchFamily="34" charset="0"/>
                <a:ea typeface="+mj-ea"/>
                <a:cs typeface="+mj-cs"/>
              </a:rPr>
              <a:t>Continuous Integration &amp; Deployment</a:t>
            </a:r>
            <a:endParaRPr lang="en-US" sz="2800" i="0" dirty="0">
              <a:solidFill>
                <a:srgbClr val="8B0B04"/>
              </a:solidFill>
              <a:latin typeface="Trebuchet MS" pitchFamily="34" charset="0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990600"/>
            <a:ext cx="8610600" cy="5410200"/>
          </a:xfrm>
          <a:prstGeom prst="rect">
            <a:avLst/>
          </a:prstGeom>
        </p:spPr>
        <p:txBody>
          <a:bodyPr/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endParaRPr lang="en-US" dirty="0" smtClean="0">
              <a:latin typeface="Trebuchet MS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200"/>
            <a:ext cx="9144000" cy="2886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2000" y="1143000"/>
            <a:ext cx="75438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Continuous Integration (CI) is a development practice that requires developers to integrate code into a shared repository several times a day. Each check-in is then verified by an automated build, allowing teams to detect problems early. 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By </a:t>
            </a:r>
            <a:r>
              <a:rPr lang="en-US" sz="2400" dirty="0"/>
              <a:t>integrating regularly, you can detect errors quickly, and locate them more easily</a:t>
            </a:r>
            <a:r>
              <a:rPr lang="en-US" sz="24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Changes are automatically deployed to staging servers frequently, fully auto-tested, and without manual intervention. </a:t>
            </a:r>
          </a:p>
        </p:txBody>
      </p:sp>
    </p:spTree>
    <p:extLst>
      <p:ext uri="{BB962C8B-B14F-4D97-AF65-F5344CB8AC3E}">
        <p14:creationId xmlns:p14="http://schemas.microsoft.com/office/powerpoint/2010/main" val="162156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09A0D1C01C0B47A2EAADD73A6DDF2B" ma:contentTypeVersion="0" ma:contentTypeDescription="Create a new document." ma:contentTypeScope="" ma:versionID="7c27d8416548c760f757c3bee97bb70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427618A-AEF7-4E39-9C09-95B758B82F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81F2333-47F8-4AB3-8D9E-F227ADD2258C}">
  <ds:schemaRefs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3AD30D2C-45A6-4D6C-B0EA-87607C43B37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127880</TotalTime>
  <Words>1145</Words>
  <Application>Microsoft Office PowerPoint</Application>
  <PresentationFormat>On-screen Show (4:3)</PresentationFormat>
  <Paragraphs>291</Paragraphs>
  <Slides>23</Slides>
  <Notes>23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 Unicode MS</vt:lpstr>
      <vt:lpstr>Arial</vt:lpstr>
      <vt:lpstr>Calibri</vt:lpstr>
      <vt:lpstr>Times New Roman</vt:lpstr>
      <vt:lpstr>Trebuchet MS</vt:lpstr>
      <vt:lpstr>Wingdings</vt:lpstr>
      <vt:lpstr>Office Theme</vt:lpstr>
      <vt:lpstr>Gryphin Update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Nemat.Sarnevesht@oati.net</dc:creator>
  <cp:lastModifiedBy>Yogesh Kumar (IND)</cp:lastModifiedBy>
  <cp:revision>1035</cp:revision>
  <cp:lastPrinted>2015-09-16T22:10:55Z</cp:lastPrinted>
  <dcterms:created xsi:type="dcterms:W3CDTF">2011-10-12T16:48:02Z</dcterms:created>
  <dcterms:modified xsi:type="dcterms:W3CDTF">2020-03-25T16:35:51Z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0x010100FD09A0D1C01C0B47A2EAADD73A6DDF2B</vt:lpwstr>
  </property>
</Properties>
</file>